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63" r:id="rId2"/>
    <p:sldMasterId id="2147483675" r:id="rId3"/>
    <p:sldMasterId id="2147483700" r:id="rId4"/>
  </p:sldMasterIdLst>
  <p:notesMasterIdLst>
    <p:notesMasterId r:id="rId84"/>
  </p:notesMasterIdLst>
  <p:handoutMasterIdLst>
    <p:handoutMasterId r:id="rId85"/>
  </p:handoutMasterIdLst>
  <p:sldIdLst>
    <p:sldId id="513" r:id="rId5"/>
    <p:sldId id="514" r:id="rId6"/>
    <p:sldId id="489" r:id="rId7"/>
    <p:sldId id="490" r:id="rId8"/>
    <p:sldId id="491" r:id="rId9"/>
    <p:sldId id="492" r:id="rId10"/>
    <p:sldId id="493" r:id="rId11"/>
    <p:sldId id="494" r:id="rId12"/>
    <p:sldId id="495" r:id="rId13"/>
    <p:sldId id="496" r:id="rId14"/>
    <p:sldId id="497" r:id="rId15"/>
    <p:sldId id="498" r:id="rId16"/>
    <p:sldId id="499" r:id="rId17"/>
    <p:sldId id="500" r:id="rId18"/>
    <p:sldId id="501" r:id="rId19"/>
    <p:sldId id="502" r:id="rId20"/>
    <p:sldId id="503" r:id="rId21"/>
    <p:sldId id="504" r:id="rId22"/>
    <p:sldId id="505" r:id="rId23"/>
    <p:sldId id="506" r:id="rId24"/>
    <p:sldId id="507" r:id="rId25"/>
    <p:sldId id="508" r:id="rId26"/>
    <p:sldId id="509" r:id="rId27"/>
    <p:sldId id="510" r:id="rId28"/>
    <p:sldId id="323" r:id="rId29"/>
    <p:sldId id="428" r:id="rId30"/>
    <p:sldId id="430" r:id="rId31"/>
    <p:sldId id="429" r:id="rId32"/>
    <p:sldId id="442" r:id="rId33"/>
    <p:sldId id="473" r:id="rId34"/>
    <p:sldId id="444" r:id="rId35"/>
    <p:sldId id="474" r:id="rId36"/>
    <p:sldId id="476" r:id="rId37"/>
    <p:sldId id="477" r:id="rId38"/>
    <p:sldId id="478" r:id="rId39"/>
    <p:sldId id="479" r:id="rId40"/>
    <p:sldId id="480" r:id="rId41"/>
    <p:sldId id="482" r:id="rId42"/>
    <p:sldId id="475" r:id="rId43"/>
    <p:sldId id="435" r:id="rId44"/>
    <p:sldId id="483" r:id="rId45"/>
    <p:sldId id="484" r:id="rId46"/>
    <p:sldId id="446" r:id="rId47"/>
    <p:sldId id="485" r:id="rId48"/>
    <p:sldId id="436" r:id="rId49"/>
    <p:sldId id="396" r:id="rId50"/>
    <p:sldId id="448" r:id="rId51"/>
    <p:sldId id="449" r:id="rId52"/>
    <p:sldId id="450" r:id="rId53"/>
    <p:sldId id="451" r:id="rId54"/>
    <p:sldId id="452" r:id="rId55"/>
    <p:sldId id="453" r:id="rId56"/>
    <p:sldId id="454" r:id="rId57"/>
    <p:sldId id="456" r:id="rId58"/>
    <p:sldId id="457" r:id="rId59"/>
    <p:sldId id="458" r:id="rId60"/>
    <p:sldId id="459" r:id="rId61"/>
    <p:sldId id="460" r:id="rId62"/>
    <p:sldId id="462" r:id="rId63"/>
    <p:sldId id="488" r:id="rId64"/>
    <p:sldId id="463" r:id="rId65"/>
    <p:sldId id="464" r:id="rId66"/>
    <p:sldId id="465" r:id="rId67"/>
    <p:sldId id="466" r:id="rId68"/>
    <p:sldId id="487" r:id="rId69"/>
    <p:sldId id="468" r:id="rId70"/>
    <p:sldId id="469" r:id="rId71"/>
    <p:sldId id="470" r:id="rId72"/>
    <p:sldId id="471" r:id="rId73"/>
    <p:sldId id="402" r:id="rId74"/>
    <p:sldId id="407" r:id="rId75"/>
    <p:sldId id="408" r:id="rId76"/>
    <p:sldId id="417" r:id="rId77"/>
    <p:sldId id="420" r:id="rId78"/>
    <p:sldId id="422" r:id="rId79"/>
    <p:sldId id="326" r:id="rId80"/>
    <p:sldId id="486" r:id="rId81"/>
    <p:sldId id="328" r:id="rId82"/>
    <p:sldId id="515" r:id="rId83"/>
  </p:sldIdLst>
  <p:sldSz cx="9144000" cy="6858000" type="screen4x3"/>
  <p:notesSz cx="6797675" cy="9928225"/>
  <p:defaultTextStyle>
    <a:defPPr>
      <a:defRPr lang="en-US"/>
    </a:defPPr>
    <a:lvl1pPr algn="l" rtl="0" eaLnBrk="0" fontAlgn="base" hangingPunct="0">
      <a:spcBef>
        <a:spcPct val="0"/>
      </a:spcBef>
      <a:spcAft>
        <a:spcPct val="0"/>
      </a:spcAft>
      <a:defRPr sz="22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2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2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2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2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2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2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2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2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F0000"/>
    <a:srgbClr val="FF3300"/>
    <a:srgbClr val="FF5050"/>
    <a:srgbClr val="7DA58F"/>
    <a:srgbClr val="FF3399"/>
    <a:srgbClr val="FF00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03" autoAdjust="0"/>
    <p:restoredTop sz="50000" autoAdjust="0"/>
  </p:normalViewPr>
  <p:slideViewPr>
    <p:cSldViewPr>
      <p:cViewPr>
        <p:scale>
          <a:sx n="87" d="100"/>
          <a:sy n="87" d="100"/>
        </p:scale>
        <p:origin x="-95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heme" Target="theme/theme1.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emy Hutchins" userId="0512083ed46517d3" providerId="LiveId" clId="{68F2DB4D-26FB-4634-8F8A-52B6CA7F92F0}"/>
    <pc:docChg chg="custSel addSld delSld modSld delMainMaster">
      <pc:chgData name="Jeremy Hutchins" userId="0512083ed46517d3" providerId="LiveId" clId="{68F2DB4D-26FB-4634-8F8A-52B6CA7F92F0}" dt="2017-11-03T20:39:57.976" v="438"/>
      <pc:docMkLst>
        <pc:docMk/>
      </pc:docMkLst>
      <pc:sldChg chg="modSp add del">
        <pc:chgData name="Jeremy Hutchins" userId="0512083ed46517d3" providerId="LiveId" clId="{68F2DB4D-26FB-4634-8F8A-52B6CA7F92F0}" dt="2017-11-03T20:05:18.596" v="396" actId="2696"/>
        <pc:sldMkLst>
          <pc:docMk/>
          <pc:sldMk cId="1836672937" sldId="511"/>
        </pc:sldMkLst>
        <pc:spChg chg="mod">
          <ac:chgData name="Jeremy Hutchins" userId="0512083ed46517d3" providerId="LiveId" clId="{68F2DB4D-26FB-4634-8F8A-52B6CA7F92F0}" dt="2017-11-03T19:45:44.520" v="55" actId="20577"/>
          <ac:spMkLst>
            <pc:docMk/>
            <pc:sldMk cId="1836672937" sldId="511"/>
            <ac:spMk id="3" creationId="{00000000-0000-0000-0000-000000000000}"/>
          </ac:spMkLst>
        </pc:spChg>
      </pc:sldChg>
      <pc:sldChg chg="add del modTransition">
        <pc:chgData name="Jeremy Hutchins" userId="0512083ed46517d3" providerId="LiveId" clId="{68F2DB4D-26FB-4634-8F8A-52B6CA7F92F0}" dt="2017-11-03T19:45:02.014" v="1" actId="2696"/>
        <pc:sldMkLst>
          <pc:docMk/>
          <pc:sldMk cId="2867493370" sldId="511"/>
        </pc:sldMkLst>
      </pc:sldChg>
      <pc:sldChg chg="modSp add del">
        <pc:chgData name="Jeremy Hutchins" userId="0512083ed46517d3" providerId="LiveId" clId="{68F2DB4D-26FB-4634-8F8A-52B6CA7F92F0}" dt="2017-11-03T20:06:25.512" v="409" actId="2696"/>
        <pc:sldMkLst>
          <pc:docMk/>
          <pc:sldMk cId="3179993818" sldId="512"/>
        </pc:sldMkLst>
        <pc:spChg chg="mod">
          <ac:chgData name="Jeremy Hutchins" userId="0512083ed46517d3" providerId="LiveId" clId="{68F2DB4D-26FB-4634-8F8A-52B6CA7F92F0}" dt="2017-11-03T20:05:42.165" v="400" actId="2696"/>
          <ac:spMkLst>
            <pc:docMk/>
            <pc:sldMk cId="3179993818" sldId="512"/>
            <ac:spMk id="15363" creationId="{00000000-0000-0000-0000-000000000000}"/>
          </ac:spMkLst>
        </pc:spChg>
      </pc:sldChg>
      <pc:sldChg chg="add del">
        <pc:chgData name="Jeremy Hutchins" userId="0512083ed46517d3" providerId="LiveId" clId="{68F2DB4D-26FB-4634-8F8A-52B6CA7F92F0}" dt="2017-11-03T19:45:02.014" v="1" actId="2696"/>
        <pc:sldMkLst>
          <pc:docMk/>
          <pc:sldMk cId="3518689099" sldId="512"/>
        </pc:sldMkLst>
      </pc:sldChg>
      <pc:sldChg chg="modSp add">
        <pc:chgData name="Jeremy Hutchins" userId="0512083ed46517d3" providerId="LiveId" clId="{68F2DB4D-26FB-4634-8F8A-52B6CA7F92F0}" dt="2017-11-03T20:05:04.343" v="395" actId="6549"/>
        <pc:sldMkLst>
          <pc:docMk/>
          <pc:sldMk cId="431244392" sldId="513"/>
        </pc:sldMkLst>
        <pc:spChg chg="mod">
          <ac:chgData name="Jeremy Hutchins" userId="0512083ed46517d3" providerId="LiveId" clId="{68F2DB4D-26FB-4634-8F8A-52B6CA7F92F0}" dt="2017-11-03T20:05:04.343" v="395" actId="6549"/>
          <ac:spMkLst>
            <pc:docMk/>
            <pc:sldMk cId="431244392" sldId="513"/>
            <ac:spMk id="3" creationId="{00000000-0000-0000-0000-000000000000}"/>
          </ac:spMkLst>
        </pc:spChg>
      </pc:sldChg>
      <pc:sldChg chg="add del">
        <pc:chgData name="Jeremy Hutchins" userId="0512083ed46517d3" providerId="LiveId" clId="{68F2DB4D-26FB-4634-8F8A-52B6CA7F92F0}" dt="2017-11-03T19:57:42.087" v="388" actId="2696"/>
        <pc:sldMkLst>
          <pc:docMk/>
          <pc:sldMk cId="2365122804" sldId="513"/>
        </pc:sldMkLst>
      </pc:sldChg>
      <pc:sldChg chg="add del">
        <pc:chgData name="Jeremy Hutchins" userId="0512083ed46517d3" providerId="LiveId" clId="{68F2DB4D-26FB-4634-8F8A-52B6CA7F92F0}" dt="2017-11-03T19:59:44.897" v="391" actId="2696"/>
        <pc:sldMkLst>
          <pc:docMk/>
          <pc:sldMk cId="779537381" sldId="514"/>
        </pc:sldMkLst>
      </pc:sldChg>
      <pc:sldChg chg="add del">
        <pc:chgData name="Jeremy Hutchins" userId="0512083ed46517d3" providerId="LiveId" clId="{68F2DB4D-26FB-4634-8F8A-52B6CA7F92F0}" dt="2017-11-03T20:05:29.315" v="398" actId="2696"/>
        <pc:sldMkLst>
          <pc:docMk/>
          <pc:sldMk cId="3256439827" sldId="514"/>
        </pc:sldMkLst>
      </pc:sldChg>
      <pc:sldChg chg="modSp add">
        <pc:chgData name="Jeremy Hutchins" userId="0512083ed46517d3" providerId="LiveId" clId="{68F2DB4D-26FB-4634-8F8A-52B6CA7F92F0}" dt="2017-11-03T20:06:10.471" v="408" actId="20577"/>
        <pc:sldMkLst>
          <pc:docMk/>
          <pc:sldMk cId="3626442695" sldId="514"/>
        </pc:sldMkLst>
        <pc:spChg chg="mod">
          <ac:chgData name="Jeremy Hutchins" userId="0512083ed46517d3" providerId="LiveId" clId="{68F2DB4D-26FB-4634-8F8A-52B6CA7F92F0}" dt="2017-11-03T20:06:10.471" v="408" actId="20577"/>
          <ac:spMkLst>
            <pc:docMk/>
            <pc:sldMk cId="3626442695" sldId="514"/>
            <ac:spMk id="2" creationId="{0F3DF003-DE52-4738-A509-E1567C7F78AA}"/>
          </ac:spMkLst>
        </pc:spChg>
        <pc:spChg chg="mod">
          <ac:chgData name="Jeremy Hutchins" userId="0512083ed46517d3" providerId="LiveId" clId="{68F2DB4D-26FB-4634-8F8A-52B6CA7F92F0}" dt="2017-11-03T20:05:57.343" v="402" actId="20577"/>
          <ac:spMkLst>
            <pc:docMk/>
            <pc:sldMk cId="3626442695" sldId="514"/>
            <ac:spMk id="3" creationId="{9B85F599-B91F-42AC-A439-9DBCE88BA93A}"/>
          </ac:spMkLst>
        </pc:spChg>
      </pc:sldChg>
      <pc:sldChg chg="add del">
        <pc:chgData name="Jeremy Hutchins" userId="0512083ed46517d3" providerId="LiveId" clId="{68F2DB4D-26FB-4634-8F8A-52B6CA7F92F0}" dt="2017-11-03T20:00:29.362" v="393" actId="2696"/>
        <pc:sldMkLst>
          <pc:docMk/>
          <pc:sldMk cId="4005566046" sldId="514"/>
        </pc:sldMkLst>
      </pc:sldChg>
      <pc:sldChg chg="modSp add del">
        <pc:chgData name="Jeremy Hutchins" userId="0512083ed46517d3" providerId="LiveId" clId="{68F2DB4D-26FB-4634-8F8A-52B6CA7F92F0}" dt="2017-11-03T20:39:34.917" v="435" actId="2696"/>
        <pc:sldMkLst>
          <pc:docMk/>
          <pc:sldMk cId="2465756403" sldId="515"/>
        </pc:sldMkLst>
        <pc:spChg chg="mod">
          <ac:chgData name="Jeremy Hutchins" userId="0512083ed46517d3" providerId="LiveId" clId="{68F2DB4D-26FB-4634-8F8A-52B6CA7F92F0}" dt="2017-11-03T20:39:18.702" v="434" actId="20577"/>
          <ac:spMkLst>
            <pc:docMk/>
            <pc:sldMk cId="2465756403" sldId="515"/>
            <ac:spMk id="2" creationId="{896194D0-6D50-47A5-BF50-1710C40B2E46}"/>
          </ac:spMkLst>
        </pc:spChg>
      </pc:sldChg>
      <pc:sldChg chg="add">
        <pc:chgData name="Jeremy Hutchins" userId="0512083ed46517d3" providerId="LiveId" clId="{68F2DB4D-26FB-4634-8F8A-52B6CA7F92F0}" dt="2017-11-03T20:39:57.976" v="438"/>
        <pc:sldMkLst>
          <pc:docMk/>
          <pc:sldMk cId="2560940161" sldId="515"/>
        </pc:sldMkLst>
      </pc:sldChg>
      <pc:sldChg chg="add del">
        <pc:chgData name="Jeremy Hutchins" userId="0512083ed46517d3" providerId="LiveId" clId="{68F2DB4D-26FB-4634-8F8A-52B6CA7F92F0}" dt="2017-11-03T20:39:57.945" v="437"/>
        <pc:sldMkLst>
          <pc:docMk/>
          <pc:sldMk cId="3729622962" sldId="515"/>
        </pc:sldMkLst>
      </pc:sldChg>
      <pc:sldMasterChg chg="del delSldLayout">
        <pc:chgData name="Jeremy Hutchins" userId="0512083ed46517d3" providerId="LiveId" clId="{68F2DB4D-26FB-4634-8F8A-52B6CA7F92F0}" dt="2017-11-03T20:06:25.577" v="421" actId="2696"/>
        <pc:sldMasterMkLst>
          <pc:docMk/>
          <pc:sldMasterMk cId="44177912" sldId="2147483688"/>
        </pc:sldMasterMkLst>
        <pc:sldLayoutChg chg="del">
          <pc:chgData name="Jeremy Hutchins" userId="0512083ed46517d3" providerId="LiveId" clId="{68F2DB4D-26FB-4634-8F8A-52B6CA7F92F0}" dt="2017-11-03T20:06:25.528" v="410" actId="2696"/>
          <pc:sldLayoutMkLst>
            <pc:docMk/>
            <pc:sldMasterMk cId="44177912" sldId="2147483688"/>
            <pc:sldLayoutMk cId="1665015097" sldId="2147483689"/>
          </pc:sldLayoutMkLst>
        </pc:sldLayoutChg>
        <pc:sldLayoutChg chg="del">
          <pc:chgData name="Jeremy Hutchins" userId="0512083ed46517d3" providerId="LiveId" clId="{68F2DB4D-26FB-4634-8F8A-52B6CA7F92F0}" dt="2017-11-03T20:06:25.544" v="411" actId="2696"/>
          <pc:sldLayoutMkLst>
            <pc:docMk/>
            <pc:sldMasterMk cId="44177912" sldId="2147483688"/>
            <pc:sldLayoutMk cId="1919409920" sldId="2147483690"/>
          </pc:sldLayoutMkLst>
        </pc:sldLayoutChg>
        <pc:sldLayoutChg chg="del">
          <pc:chgData name="Jeremy Hutchins" userId="0512083ed46517d3" providerId="LiveId" clId="{68F2DB4D-26FB-4634-8F8A-52B6CA7F92F0}" dt="2017-11-03T20:06:25.544" v="412" actId="2696"/>
          <pc:sldLayoutMkLst>
            <pc:docMk/>
            <pc:sldMasterMk cId="44177912" sldId="2147483688"/>
            <pc:sldLayoutMk cId="2209405685" sldId="2147483691"/>
          </pc:sldLayoutMkLst>
        </pc:sldLayoutChg>
        <pc:sldLayoutChg chg="del">
          <pc:chgData name="Jeremy Hutchins" userId="0512083ed46517d3" providerId="LiveId" clId="{68F2DB4D-26FB-4634-8F8A-52B6CA7F92F0}" dt="2017-11-03T20:06:25.544" v="413" actId="2696"/>
          <pc:sldLayoutMkLst>
            <pc:docMk/>
            <pc:sldMasterMk cId="44177912" sldId="2147483688"/>
            <pc:sldLayoutMk cId="2867302210" sldId="2147483692"/>
          </pc:sldLayoutMkLst>
        </pc:sldLayoutChg>
        <pc:sldLayoutChg chg="del">
          <pc:chgData name="Jeremy Hutchins" userId="0512083ed46517d3" providerId="LiveId" clId="{68F2DB4D-26FB-4634-8F8A-52B6CA7F92F0}" dt="2017-11-03T20:06:25.544" v="414" actId="2696"/>
          <pc:sldLayoutMkLst>
            <pc:docMk/>
            <pc:sldMasterMk cId="44177912" sldId="2147483688"/>
            <pc:sldLayoutMk cId="1197363470" sldId="2147483693"/>
          </pc:sldLayoutMkLst>
        </pc:sldLayoutChg>
        <pc:sldLayoutChg chg="del">
          <pc:chgData name="Jeremy Hutchins" userId="0512083ed46517d3" providerId="LiveId" clId="{68F2DB4D-26FB-4634-8F8A-52B6CA7F92F0}" dt="2017-11-03T20:06:25.544" v="415" actId="2696"/>
          <pc:sldLayoutMkLst>
            <pc:docMk/>
            <pc:sldMasterMk cId="44177912" sldId="2147483688"/>
            <pc:sldLayoutMk cId="2593745389" sldId="2147483694"/>
          </pc:sldLayoutMkLst>
        </pc:sldLayoutChg>
        <pc:sldLayoutChg chg="del">
          <pc:chgData name="Jeremy Hutchins" userId="0512083ed46517d3" providerId="LiveId" clId="{68F2DB4D-26FB-4634-8F8A-52B6CA7F92F0}" dt="2017-11-03T20:06:25.559" v="416" actId="2696"/>
          <pc:sldLayoutMkLst>
            <pc:docMk/>
            <pc:sldMasterMk cId="44177912" sldId="2147483688"/>
            <pc:sldLayoutMk cId="1210927076" sldId="2147483695"/>
          </pc:sldLayoutMkLst>
        </pc:sldLayoutChg>
        <pc:sldLayoutChg chg="del">
          <pc:chgData name="Jeremy Hutchins" userId="0512083ed46517d3" providerId="LiveId" clId="{68F2DB4D-26FB-4634-8F8A-52B6CA7F92F0}" dt="2017-11-03T20:06:25.559" v="417" actId="2696"/>
          <pc:sldLayoutMkLst>
            <pc:docMk/>
            <pc:sldMasterMk cId="44177912" sldId="2147483688"/>
            <pc:sldLayoutMk cId="34404289" sldId="2147483696"/>
          </pc:sldLayoutMkLst>
        </pc:sldLayoutChg>
        <pc:sldLayoutChg chg="del">
          <pc:chgData name="Jeremy Hutchins" userId="0512083ed46517d3" providerId="LiveId" clId="{68F2DB4D-26FB-4634-8F8A-52B6CA7F92F0}" dt="2017-11-03T20:06:25.559" v="418" actId="2696"/>
          <pc:sldLayoutMkLst>
            <pc:docMk/>
            <pc:sldMasterMk cId="44177912" sldId="2147483688"/>
            <pc:sldLayoutMk cId="2421435988" sldId="2147483697"/>
          </pc:sldLayoutMkLst>
        </pc:sldLayoutChg>
        <pc:sldLayoutChg chg="del">
          <pc:chgData name="Jeremy Hutchins" userId="0512083ed46517d3" providerId="LiveId" clId="{68F2DB4D-26FB-4634-8F8A-52B6CA7F92F0}" dt="2017-11-03T20:06:25.559" v="419" actId="2696"/>
          <pc:sldLayoutMkLst>
            <pc:docMk/>
            <pc:sldMasterMk cId="44177912" sldId="2147483688"/>
            <pc:sldLayoutMk cId="1031343230" sldId="2147483698"/>
          </pc:sldLayoutMkLst>
        </pc:sldLayoutChg>
        <pc:sldLayoutChg chg="del">
          <pc:chgData name="Jeremy Hutchins" userId="0512083ed46517d3" providerId="LiveId" clId="{68F2DB4D-26FB-4634-8F8A-52B6CA7F92F0}" dt="2017-11-03T20:06:25.559" v="420" actId="2696"/>
          <pc:sldLayoutMkLst>
            <pc:docMk/>
            <pc:sldMasterMk cId="44177912" sldId="2147483688"/>
            <pc:sldLayoutMk cId="2465785633" sldId="214748369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CDD791-5979-4455-B6F8-E85B410A1BD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C4541D66-779A-4389-A39D-1DC46DF897C6}">
      <dgm:prSet phldrT="[Text]"/>
      <dgm:spPr>
        <a:xfrm rot="5400000">
          <a:off x="-149834" y="152032"/>
          <a:ext cx="998894" cy="699225"/>
        </a:xfr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r>
            <a:rPr lang="en-GB">
              <a:solidFill>
                <a:sysClr val="window" lastClr="FFFFFF"/>
              </a:solidFill>
              <a:latin typeface="Calibri"/>
              <a:ea typeface="+mn-ea"/>
              <a:cs typeface="+mn-cs"/>
            </a:rPr>
            <a:t>Baseline</a:t>
          </a:r>
        </a:p>
      </dgm:t>
    </dgm:pt>
    <dgm:pt modelId="{3D4B5468-D20C-48E0-B0CA-C0DC92D619C6}" type="parTrans" cxnId="{F2644086-6EA8-4801-9AEE-671F25DE7026}">
      <dgm:prSet/>
      <dgm:spPr/>
      <dgm:t>
        <a:bodyPr/>
        <a:lstStyle/>
        <a:p>
          <a:endParaRPr lang="en-GB"/>
        </a:p>
      </dgm:t>
    </dgm:pt>
    <dgm:pt modelId="{6AD3BF89-7B02-42AE-A1D6-63CC30712180}" type="sibTrans" cxnId="{F2644086-6EA8-4801-9AEE-671F25DE7026}">
      <dgm:prSet/>
      <dgm:spPr/>
      <dgm:t>
        <a:bodyPr/>
        <a:lstStyle/>
        <a:p>
          <a:endParaRPr lang="en-GB"/>
        </a:p>
      </dgm:t>
    </dgm:pt>
    <dgm:pt modelId="{A1A418FD-CACF-4D64-BFED-81A36F283BEB}">
      <dgm:prSet phldrT="[Text]"/>
      <dgm:spPr>
        <a:xfrm rot="5400000">
          <a:off x="4139772" y="-3438347"/>
          <a:ext cx="649281" cy="7530374"/>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GB" dirty="0">
              <a:solidFill>
                <a:sysClr val="windowText" lastClr="000000">
                  <a:hueOff val="0"/>
                  <a:satOff val="0"/>
                  <a:lumOff val="0"/>
                  <a:alphaOff val="0"/>
                </a:sysClr>
              </a:solidFill>
              <a:latin typeface="Calibri"/>
              <a:ea typeface="+mn-ea"/>
              <a:cs typeface="+mn-cs"/>
            </a:rPr>
            <a:t>Medical MDT (Endocrinologist, Specialist dietician, clinical psychologist) BSN-group sessions</a:t>
          </a:r>
        </a:p>
      </dgm:t>
    </dgm:pt>
    <dgm:pt modelId="{48BAB235-9791-4CD4-BF60-79C21B3A3EE6}" type="parTrans" cxnId="{D734E58B-677F-41D0-87B5-1C5BEFAD8FFD}">
      <dgm:prSet/>
      <dgm:spPr/>
      <dgm:t>
        <a:bodyPr/>
        <a:lstStyle/>
        <a:p>
          <a:endParaRPr lang="en-GB"/>
        </a:p>
      </dgm:t>
    </dgm:pt>
    <dgm:pt modelId="{E830AF90-91C7-40EC-8E98-C53734F39916}" type="sibTrans" cxnId="{D734E58B-677F-41D0-87B5-1C5BEFAD8FFD}">
      <dgm:prSet/>
      <dgm:spPr/>
      <dgm:t>
        <a:bodyPr/>
        <a:lstStyle/>
        <a:p>
          <a:endParaRPr lang="en-GB"/>
        </a:p>
      </dgm:t>
    </dgm:pt>
    <dgm:pt modelId="{657A9A1D-3F2F-4B83-9823-892A6694F979}">
      <dgm:prSet phldrT="[Text]"/>
      <dgm:spPr>
        <a:xfrm rot="5400000">
          <a:off x="4139772" y="-3438347"/>
          <a:ext cx="649281" cy="7530374"/>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en-GB" dirty="0">
            <a:solidFill>
              <a:sysClr val="windowText" lastClr="000000">
                <a:hueOff val="0"/>
                <a:satOff val="0"/>
                <a:lumOff val="0"/>
                <a:alphaOff val="0"/>
              </a:sysClr>
            </a:solidFill>
            <a:latin typeface="Calibri"/>
            <a:ea typeface="+mn-ea"/>
            <a:cs typeface="+mn-cs"/>
          </a:endParaRPr>
        </a:p>
      </dgm:t>
    </dgm:pt>
    <dgm:pt modelId="{58C33B97-E529-443F-820D-60E252A1FD42}" type="parTrans" cxnId="{9FADE8A7-96AE-430D-8CD7-425E1CEAFD19}">
      <dgm:prSet/>
      <dgm:spPr/>
      <dgm:t>
        <a:bodyPr/>
        <a:lstStyle/>
        <a:p>
          <a:endParaRPr lang="en-GB"/>
        </a:p>
      </dgm:t>
    </dgm:pt>
    <dgm:pt modelId="{C3CD177E-7970-410A-91DF-B345D07991AB}" type="sibTrans" cxnId="{9FADE8A7-96AE-430D-8CD7-425E1CEAFD19}">
      <dgm:prSet/>
      <dgm:spPr/>
      <dgm:t>
        <a:bodyPr/>
        <a:lstStyle/>
        <a:p>
          <a:endParaRPr lang="en-GB"/>
        </a:p>
      </dgm:t>
    </dgm:pt>
    <dgm:pt modelId="{DF669D0A-7160-4D06-9D49-BA9844362BBC}">
      <dgm:prSet phldrT="[Text]"/>
      <dgm:spPr>
        <a:xfrm rot="5400000">
          <a:off x="-149834" y="1032700"/>
          <a:ext cx="998894" cy="699225"/>
        </a:xfr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r>
            <a:rPr lang="en-GB" dirty="0">
              <a:solidFill>
                <a:sysClr val="window" lastClr="FFFFFF"/>
              </a:solidFill>
              <a:latin typeface="Calibri"/>
              <a:ea typeface="+mn-ea"/>
              <a:cs typeface="+mn-cs"/>
            </a:rPr>
            <a:t>6-months</a:t>
          </a:r>
        </a:p>
      </dgm:t>
    </dgm:pt>
    <dgm:pt modelId="{74B78F64-E359-41AB-A384-C088C134964A}" type="parTrans" cxnId="{E61F5520-120A-4426-9FA2-5B02F9176AF6}">
      <dgm:prSet/>
      <dgm:spPr/>
      <dgm:t>
        <a:bodyPr/>
        <a:lstStyle/>
        <a:p>
          <a:endParaRPr lang="en-GB"/>
        </a:p>
      </dgm:t>
    </dgm:pt>
    <dgm:pt modelId="{B08F58E3-6B42-414B-9506-9C2E0628A833}" type="sibTrans" cxnId="{E61F5520-120A-4426-9FA2-5B02F9176AF6}">
      <dgm:prSet/>
      <dgm:spPr/>
      <dgm:t>
        <a:bodyPr/>
        <a:lstStyle/>
        <a:p>
          <a:endParaRPr lang="en-GB"/>
        </a:p>
      </dgm:t>
    </dgm:pt>
    <dgm:pt modelId="{3D00F2FF-50FE-4946-B1C7-C905276DF653}">
      <dgm:prSet phldrT="[Text]"/>
      <dgm:spPr>
        <a:xfrm rot="5400000">
          <a:off x="4139772" y="-2557679"/>
          <a:ext cx="649281" cy="7530374"/>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GB" dirty="0">
              <a:solidFill>
                <a:sysClr val="windowText" lastClr="000000">
                  <a:hueOff val="0"/>
                  <a:satOff val="0"/>
                  <a:lumOff val="0"/>
                  <a:alphaOff val="0"/>
                </a:sysClr>
              </a:solidFill>
              <a:latin typeface="Calibri"/>
              <a:ea typeface="+mn-ea"/>
              <a:cs typeface="+mn-cs"/>
            </a:rPr>
            <a:t>3 months life style groups sessions (Specialist dietician, clinical psychologist)</a:t>
          </a:r>
        </a:p>
      </dgm:t>
    </dgm:pt>
    <dgm:pt modelId="{DDDB77C8-470A-4F18-85B4-C889829B98CB}" type="parTrans" cxnId="{1315D116-C978-4936-83AC-94CA2783B69E}">
      <dgm:prSet/>
      <dgm:spPr/>
      <dgm:t>
        <a:bodyPr/>
        <a:lstStyle/>
        <a:p>
          <a:endParaRPr lang="en-GB"/>
        </a:p>
      </dgm:t>
    </dgm:pt>
    <dgm:pt modelId="{A7032AAE-6736-4631-BC21-B8BB5960475A}" type="sibTrans" cxnId="{1315D116-C978-4936-83AC-94CA2783B69E}">
      <dgm:prSet/>
      <dgm:spPr/>
      <dgm:t>
        <a:bodyPr/>
        <a:lstStyle/>
        <a:p>
          <a:endParaRPr lang="en-GB"/>
        </a:p>
      </dgm:t>
    </dgm:pt>
    <dgm:pt modelId="{6A68C6A7-C559-4F68-9B11-3B771162367A}">
      <dgm:prSet phldrT="[Text]"/>
      <dgm:spPr>
        <a:xfrm rot="5400000">
          <a:off x="4139772" y="-2557679"/>
          <a:ext cx="649281" cy="7530374"/>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GB" dirty="0">
              <a:solidFill>
                <a:sysClr val="windowText" lastClr="000000">
                  <a:hueOff val="0"/>
                  <a:satOff val="0"/>
                  <a:lumOff val="0"/>
                  <a:alphaOff val="0"/>
                </a:sysClr>
              </a:solidFill>
              <a:latin typeface="Calibri"/>
              <a:ea typeface="+mn-ea"/>
              <a:cs typeface="+mn-cs"/>
            </a:rPr>
            <a:t>Medical investigations &amp; treatment of Co-morbidities; 1:1 section for intensive input-selective patient</a:t>
          </a:r>
        </a:p>
      </dgm:t>
    </dgm:pt>
    <dgm:pt modelId="{017D4CD0-73CC-4D4D-841E-97A47D920024}" type="parTrans" cxnId="{6DD697B0-9BD4-431D-8F5F-D0AFCC84CA3A}">
      <dgm:prSet/>
      <dgm:spPr/>
      <dgm:t>
        <a:bodyPr/>
        <a:lstStyle/>
        <a:p>
          <a:endParaRPr lang="en-GB"/>
        </a:p>
      </dgm:t>
    </dgm:pt>
    <dgm:pt modelId="{B3DFE5CB-DE37-4CD5-B985-11437159276C}" type="sibTrans" cxnId="{6DD697B0-9BD4-431D-8F5F-D0AFCC84CA3A}">
      <dgm:prSet/>
      <dgm:spPr/>
      <dgm:t>
        <a:bodyPr/>
        <a:lstStyle/>
        <a:p>
          <a:endParaRPr lang="en-GB"/>
        </a:p>
      </dgm:t>
    </dgm:pt>
    <dgm:pt modelId="{E24961C0-3E35-40F8-A9DF-D8C024299029}">
      <dgm:prSet phldrT="[Text]"/>
      <dgm:spPr>
        <a:xfrm rot="5400000">
          <a:off x="-149834" y="2794036"/>
          <a:ext cx="998894" cy="699225"/>
        </a:xfr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r>
            <a:rPr lang="en-GB">
              <a:solidFill>
                <a:sysClr val="window" lastClr="FFFFFF"/>
              </a:solidFill>
              <a:latin typeface="Calibri"/>
              <a:ea typeface="+mn-ea"/>
              <a:cs typeface="+mn-cs"/>
            </a:rPr>
            <a:t>12-18 months</a:t>
          </a:r>
        </a:p>
      </dgm:t>
    </dgm:pt>
    <dgm:pt modelId="{EB1A4572-7941-4BE6-B749-37F798B03A3F}" type="parTrans" cxnId="{F6E6A5CF-1A5C-498B-9D6E-C6F3E4C448EE}">
      <dgm:prSet/>
      <dgm:spPr/>
      <dgm:t>
        <a:bodyPr/>
        <a:lstStyle/>
        <a:p>
          <a:endParaRPr lang="en-GB"/>
        </a:p>
      </dgm:t>
    </dgm:pt>
    <dgm:pt modelId="{08C8C370-2A25-4731-93C0-F8A553418302}" type="sibTrans" cxnId="{F6E6A5CF-1A5C-498B-9D6E-C6F3E4C448EE}">
      <dgm:prSet/>
      <dgm:spPr/>
      <dgm:t>
        <a:bodyPr/>
        <a:lstStyle/>
        <a:p>
          <a:endParaRPr lang="en-GB"/>
        </a:p>
      </dgm:t>
    </dgm:pt>
    <dgm:pt modelId="{5BB13588-B38F-4F7D-8721-0B454B3A2268}">
      <dgm:prSet phldrT="[Text]"/>
      <dgm:spPr>
        <a:xfrm rot="5400000">
          <a:off x="4139772" y="-796344"/>
          <a:ext cx="649281" cy="7530374"/>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Surgical MDT: Medical team, Surgeons &amp; Anaesthetics</a:t>
          </a:r>
        </a:p>
      </dgm:t>
    </dgm:pt>
    <dgm:pt modelId="{59973BED-7B7C-4279-9B42-D1F274CD937F}" type="parTrans" cxnId="{B406F886-4F22-4947-9ABF-0DC7F5EEF579}">
      <dgm:prSet/>
      <dgm:spPr/>
      <dgm:t>
        <a:bodyPr/>
        <a:lstStyle/>
        <a:p>
          <a:endParaRPr lang="en-GB"/>
        </a:p>
      </dgm:t>
    </dgm:pt>
    <dgm:pt modelId="{F446B19B-0F56-4910-AF11-8781BC7701F5}" type="sibTrans" cxnId="{B406F886-4F22-4947-9ABF-0DC7F5EEF579}">
      <dgm:prSet/>
      <dgm:spPr/>
      <dgm:t>
        <a:bodyPr/>
        <a:lstStyle/>
        <a:p>
          <a:endParaRPr lang="en-GB"/>
        </a:p>
      </dgm:t>
    </dgm:pt>
    <dgm:pt modelId="{94DB06DB-46BE-481D-92E3-911177E792B1}">
      <dgm:prSet phldrT="[Text]"/>
      <dgm:spPr>
        <a:xfrm rot="5400000">
          <a:off x="4139772" y="-796344"/>
          <a:ext cx="649281" cy="7530374"/>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en-GB" dirty="0">
            <a:solidFill>
              <a:sysClr val="windowText" lastClr="000000">
                <a:hueOff val="0"/>
                <a:satOff val="0"/>
                <a:lumOff val="0"/>
                <a:alphaOff val="0"/>
              </a:sysClr>
            </a:solidFill>
            <a:latin typeface="Calibri"/>
            <a:ea typeface="+mn-ea"/>
            <a:cs typeface="+mn-cs"/>
          </a:endParaRPr>
        </a:p>
      </dgm:t>
    </dgm:pt>
    <dgm:pt modelId="{02D181B9-4156-4DC0-8320-A5084013CDB2}" type="parTrans" cxnId="{CC3D3276-D234-4CB3-9F88-6999962DC2BF}">
      <dgm:prSet/>
      <dgm:spPr/>
      <dgm:t>
        <a:bodyPr/>
        <a:lstStyle/>
        <a:p>
          <a:endParaRPr lang="en-GB"/>
        </a:p>
      </dgm:t>
    </dgm:pt>
    <dgm:pt modelId="{9A621CA9-4D57-411D-AD10-8549ADDF9557}" type="sibTrans" cxnId="{CC3D3276-D234-4CB3-9F88-6999962DC2BF}">
      <dgm:prSet/>
      <dgm:spPr/>
      <dgm:t>
        <a:bodyPr/>
        <a:lstStyle/>
        <a:p>
          <a:endParaRPr lang="en-GB"/>
        </a:p>
      </dgm:t>
    </dgm:pt>
    <dgm:pt modelId="{D33926C6-436E-4F77-AD3A-168C622F6659}">
      <dgm:prSet/>
      <dgm:spPr>
        <a:xfrm rot="5400000">
          <a:off x="-149834" y="1913368"/>
          <a:ext cx="998894" cy="699225"/>
        </a:xfr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r>
            <a:rPr lang="en-GB" dirty="0">
              <a:solidFill>
                <a:sysClr val="window" lastClr="FFFFFF"/>
              </a:solidFill>
              <a:latin typeface="Calibri"/>
              <a:ea typeface="+mn-ea"/>
              <a:cs typeface="+mn-cs"/>
            </a:rPr>
            <a:t>10-12 months</a:t>
          </a:r>
        </a:p>
      </dgm:t>
    </dgm:pt>
    <dgm:pt modelId="{56B7B7CC-03C5-4D8C-9368-1DDFBF851AE8}" type="parTrans" cxnId="{59CEAF2F-DC52-4E0F-929A-B3220D471EC2}">
      <dgm:prSet/>
      <dgm:spPr/>
      <dgm:t>
        <a:bodyPr/>
        <a:lstStyle/>
        <a:p>
          <a:endParaRPr lang="en-GB"/>
        </a:p>
      </dgm:t>
    </dgm:pt>
    <dgm:pt modelId="{6AFDA15D-B6A0-45D7-A7A4-193442E12BFE}" type="sibTrans" cxnId="{59CEAF2F-DC52-4E0F-929A-B3220D471EC2}">
      <dgm:prSet/>
      <dgm:spPr/>
      <dgm:t>
        <a:bodyPr/>
        <a:lstStyle/>
        <a:p>
          <a:endParaRPr lang="en-GB"/>
        </a:p>
      </dgm:t>
    </dgm:pt>
    <dgm:pt modelId="{FAF315FD-B35F-4927-AD42-24C96C48D337}">
      <dgm:prSet/>
      <dgm:spPr>
        <a:xfrm rot="5400000">
          <a:off x="4139772" y="-1677012"/>
          <a:ext cx="649281" cy="7530374"/>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GB" dirty="0">
              <a:solidFill>
                <a:sysClr val="windowText" lastClr="000000">
                  <a:hueOff val="0"/>
                  <a:satOff val="0"/>
                  <a:lumOff val="0"/>
                  <a:alphaOff val="0"/>
                </a:sysClr>
              </a:solidFill>
              <a:latin typeface="Calibri"/>
              <a:ea typeface="+mn-ea"/>
              <a:cs typeface="+mn-cs"/>
            </a:rPr>
            <a:t>Review by  medical MDT  clinic (notes) review</a:t>
          </a:r>
        </a:p>
      </dgm:t>
    </dgm:pt>
    <dgm:pt modelId="{8604F296-5194-46A0-8EAF-D77490A371D8}" type="parTrans" cxnId="{B90C3A31-B6D6-47F5-9206-8CC80FBB6E5A}">
      <dgm:prSet/>
      <dgm:spPr/>
      <dgm:t>
        <a:bodyPr/>
        <a:lstStyle/>
        <a:p>
          <a:endParaRPr lang="en-GB"/>
        </a:p>
      </dgm:t>
    </dgm:pt>
    <dgm:pt modelId="{277910C5-3247-4981-B9C9-07F965C76A33}" type="sibTrans" cxnId="{B90C3A31-B6D6-47F5-9206-8CC80FBB6E5A}">
      <dgm:prSet/>
      <dgm:spPr/>
      <dgm:t>
        <a:bodyPr/>
        <a:lstStyle/>
        <a:p>
          <a:endParaRPr lang="en-GB"/>
        </a:p>
      </dgm:t>
    </dgm:pt>
    <dgm:pt modelId="{C7E72354-7B80-4C19-99B7-B25BF87ED747}">
      <dgm:prSet/>
      <dgm:spPr>
        <a:xfrm rot="5400000">
          <a:off x="4139772" y="-1677012"/>
          <a:ext cx="649281" cy="7530374"/>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GB" dirty="0">
              <a:solidFill>
                <a:sysClr val="windowText" lastClr="000000">
                  <a:hueOff val="0"/>
                  <a:satOff val="0"/>
                  <a:lumOff val="0"/>
                  <a:alphaOff val="0"/>
                </a:sysClr>
              </a:solidFill>
              <a:latin typeface="Calibri"/>
              <a:ea typeface="+mn-ea"/>
              <a:cs typeface="+mn-cs"/>
            </a:rPr>
            <a:t>medical review, weight target, patient engagement to programme, Low calorie diet pathway</a:t>
          </a:r>
        </a:p>
      </dgm:t>
    </dgm:pt>
    <dgm:pt modelId="{E0196771-CEDE-4C67-994F-E9FDF489FF41}" type="parTrans" cxnId="{D517D4F6-4217-4C49-AE0A-29FFF743E91C}">
      <dgm:prSet/>
      <dgm:spPr/>
      <dgm:t>
        <a:bodyPr/>
        <a:lstStyle/>
        <a:p>
          <a:endParaRPr lang="en-GB"/>
        </a:p>
      </dgm:t>
    </dgm:pt>
    <dgm:pt modelId="{08DD0AB1-3BFD-44EB-A43A-EBF6DE9C229E}" type="sibTrans" cxnId="{D517D4F6-4217-4C49-AE0A-29FFF743E91C}">
      <dgm:prSet/>
      <dgm:spPr/>
      <dgm:t>
        <a:bodyPr/>
        <a:lstStyle/>
        <a:p>
          <a:endParaRPr lang="en-GB"/>
        </a:p>
      </dgm:t>
    </dgm:pt>
    <dgm:pt modelId="{809C9961-2124-4974-853B-5348964F8EB6}">
      <dgm:prSet/>
      <dgm:spPr>
        <a:xfrm rot="5400000">
          <a:off x="-149834" y="3674704"/>
          <a:ext cx="998894" cy="699225"/>
        </a:xfr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r>
            <a:rPr lang="en-GB">
              <a:solidFill>
                <a:sysClr val="window" lastClr="FFFFFF"/>
              </a:solidFill>
              <a:latin typeface="Calibri"/>
              <a:ea typeface="+mn-ea"/>
              <a:cs typeface="+mn-cs"/>
            </a:rPr>
            <a:t>Follow-up</a:t>
          </a:r>
        </a:p>
      </dgm:t>
    </dgm:pt>
    <dgm:pt modelId="{FF38AA7D-0596-4B5E-BA37-469938BF76DF}" type="parTrans" cxnId="{2EB927DA-ED26-4DD0-A14F-8E44EA8A0AC8}">
      <dgm:prSet/>
      <dgm:spPr/>
      <dgm:t>
        <a:bodyPr/>
        <a:lstStyle/>
        <a:p>
          <a:endParaRPr lang="en-GB"/>
        </a:p>
      </dgm:t>
    </dgm:pt>
    <dgm:pt modelId="{EE55434A-AA7C-4AC6-A700-6C894B4E3646}" type="sibTrans" cxnId="{2EB927DA-ED26-4DD0-A14F-8E44EA8A0AC8}">
      <dgm:prSet/>
      <dgm:spPr/>
      <dgm:t>
        <a:bodyPr/>
        <a:lstStyle/>
        <a:p>
          <a:endParaRPr lang="en-GB"/>
        </a:p>
      </dgm:t>
    </dgm:pt>
    <dgm:pt modelId="{7A2210E1-A1B8-40B8-95EA-0EBC2F819614}">
      <dgm:prSet/>
      <dgm:spPr>
        <a:xfrm rot="5400000">
          <a:off x="4139772" y="84323"/>
          <a:ext cx="649281" cy="7530374"/>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Drop in clinics, Band adjustments, Group supports, Medical reviews</a:t>
          </a:r>
        </a:p>
      </dgm:t>
    </dgm:pt>
    <dgm:pt modelId="{77C1E24A-CF97-492E-8CF3-663BCF8E3DD4}" type="parTrans" cxnId="{9C1F6670-577F-4B28-9042-B274CABBBD34}">
      <dgm:prSet/>
      <dgm:spPr/>
      <dgm:t>
        <a:bodyPr/>
        <a:lstStyle/>
        <a:p>
          <a:endParaRPr lang="en-GB"/>
        </a:p>
      </dgm:t>
    </dgm:pt>
    <dgm:pt modelId="{30EF1B86-8AEA-4C51-8920-121977E34ABA}" type="sibTrans" cxnId="{9C1F6670-577F-4B28-9042-B274CABBBD34}">
      <dgm:prSet/>
      <dgm:spPr/>
      <dgm:t>
        <a:bodyPr/>
        <a:lstStyle/>
        <a:p>
          <a:endParaRPr lang="en-GB"/>
        </a:p>
      </dgm:t>
    </dgm:pt>
    <dgm:pt modelId="{FE782854-E4AA-4226-A31F-AB299BDCD5A9}" type="pres">
      <dgm:prSet presAssocID="{5ECDD791-5979-4455-B6F8-E85B410A1BDF}" presName="linearFlow" presStyleCnt="0">
        <dgm:presLayoutVars>
          <dgm:dir/>
          <dgm:animLvl val="lvl"/>
          <dgm:resizeHandles val="exact"/>
        </dgm:presLayoutVars>
      </dgm:prSet>
      <dgm:spPr/>
      <dgm:t>
        <a:bodyPr/>
        <a:lstStyle/>
        <a:p>
          <a:endParaRPr lang="en-GB"/>
        </a:p>
      </dgm:t>
    </dgm:pt>
    <dgm:pt modelId="{1C09F5A0-04A8-4E4A-9F0E-BC8663DE299D}" type="pres">
      <dgm:prSet presAssocID="{C4541D66-779A-4389-A39D-1DC46DF897C6}" presName="composite" presStyleCnt="0"/>
      <dgm:spPr/>
    </dgm:pt>
    <dgm:pt modelId="{4923A146-DE49-4014-AC14-6835452F6AE3}" type="pres">
      <dgm:prSet presAssocID="{C4541D66-779A-4389-A39D-1DC46DF897C6}" presName="parentText" presStyleLbl="alignNode1" presStyleIdx="0" presStyleCnt="5">
        <dgm:presLayoutVars>
          <dgm:chMax val="1"/>
          <dgm:bulletEnabled val="1"/>
        </dgm:presLayoutVars>
      </dgm:prSet>
      <dgm:spPr>
        <a:prstGeom prst="chevron">
          <a:avLst/>
        </a:prstGeom>
      </dgm:spPr>
      <dgm:t>
        <a:bodyPr/>
        <a:lstStyle/>
        <a:p>
          <a:endParaRPr lang="en-GB"/>
        </a:p>
      </dgm:t>
    </dgm:pt>
    <dgm:pt modelId="{3B9FA58F-0E23-4AE8-8FED-09BD211D4668}" type="pres">
      <dgm:prSet presAssocID="{C4541D66-779A-4389-A39D-1DC46DF897C6}" presName="descendantText" presStyleLbl="alignAcc1" presStyleIdx="0" presStyleCnt="5">
        <dgm:presLayoutVars>
          <dgm:bulletEnabled val="1"/>
        </dgm:presLayoutVars>
      </dgm:prSet>
      <dgm:spPr>
        <a:prstGeom prst="round2SameRect">
          <a:avLst/>
        </a:prstGeom>
      </dgm:spPr>
      <dgm:t>
        <a:bodyPr/>
        <a:lstStyle/>
        <a:p>
          <a:endParaRPr lang="en-GB"/>
        </a:p>
      </dgm:t>
    </dgm:pt>
    <dgm:pt modelId="{9221916A-98B7-497A-89DB-5908BF98993B}" type="pres">
      <dgm:prSet presAssocID="{6AD3BF89-7B02-42AE-A1D6-63CC30712180}" presName="sp" presStyleCnt="0"/>
      <dgm:spPr/>
    </dgm:pt>
    <dgm:pt modelId="{8EF2430C-39C8-445E-AE89-557E1ED3927A}" type="pres">
      <dgm:prSet presAssocID="{DF669D0A-7160-4D06-9D49-BA9844362BBC}" presName="composite" presStyleCnt="0"/>
      <dgm:spPr/>
    </dgm:pt>
    <dgm:pt modelId="{36CED722-2E6A-49B0-AA70-C65FE5CD8C44}" type="pres">
      <dgm:prSet presAssocID="{DF669D0A-7160-4D06-9D49-BA9844362BBC}" presName="parentText" presStyleLbl="alignNode1" presStyleIdx="1" presStyleCnt="5">
        <dgm:presLayoutVars>
          <dgm:chMax val="1"/>
          <dgm:bulletEnabled val="1"/>
        </dgm:presLayoutVars>
      </dgm:prSet>
      <dgm:spPr>
        <a:prstGeom prst="chevron">
          <a:avLst/>
        </a:prstGeom>
      </dgm:spPr>
      <dgm:t>
        <a:bodyPr/>
        <a:lstStyle/>
        <a:p>
          <a:endParaRPr lang="en-GB"/>
        </a:p>
      </dgm:t>
    </dgm:pt>
    <dgm:pt modelId="{425390EF-CB54-4C18-883E-A9D50AE5460E}" type="pres">
      <dgm:prSet presAssocID="{DF669D0A-7160-4D06-9D49-BA9844362BBC}" presName="descendantText" presStyleLbl="alignAcc1" presStyleIdx="1" presStyleCnt="5">
        <dgm:presLayoutVars>
          <dgm:bulletEnabled val="1"/>
        </dgm:presLayoutVars>
      </dgm:prSet>
      <dgm:spPr>
        <a:prstGeom prst="round2SameRect">
          <a:avLst/>
        </a:prstGeom>
      </dgm:spPr>
      <dgm:t>
        <a:bodyPr/>
        <a:lstStyle/>
        <a:p>
          <a:endParaRPr lang="en-GB"/>
        </a:p>
      </dgm:t>
    </dgm:pt>
    <dgm:pt modelId="{3F6D3A94-7701-49F0-A3CA-7BCCDB519077}" type="pres">
      <dgm:prSet presAssocID="{B08F58E3-6B42-414B-9506-9C2E0628A833}" presName="sp" presStyleCnt="0"/>
      <dgm:spPr/>
    </dgm:pt>
    <dgm:pt modelId="{C80CDBA1-E2B9-4689-9532-B4A937045FF4}" type="pres">
      <dgm:prSet presAssocID="{D33926C6-436E-4F77-AD3A-168C622F6659}" presName="composite" presStyleCnt="0"/>
      <dgm:spPr/>
    </dgm:pt>
    <dgm:pt modelId="{0BEBEEF3-A10C-42D7-8AB9-FBD48903FA66}" type="pres">
      <dgm:prSet presAssocID="{D33926C6-436E-4F77-AD3A-168C622F6659}" presName="parentText" presStyleLbl="alignNode1" presStyleIdx="2" presStyleCnt="5">
        <dgm:presLayoutVars>
          <dgm:chMax val="1"/>
          <dgm:bulletEnabled val="1"/>
        </dgm:presLayoutVars>
      </dgm:prSet>
      <dgm:spPr>
        <a:prstGeom prst="chevron">
          <a:avLst/>
        </a:prstGeom>
      </dgm:spPr>
      <dgm:t>
        <a:bodyPr/>
        <a:lstStyle/>
        <a:p>
          <a:endParaRPr lang="en-GB"/>
        </a:p>
      </dgm:t>
    </dgm:pt>
    <dgm:pt modelId="{E33843E9-C66D-4632-BEFE-334DD0C332C2}" type="pres">
      <dgm:prSet presAssocID="{D33926C6-436E-4F77-AD3A-168C622F6659}" presName="descendantText" presStyleLbl="alignAcc1" presStyleIdx="2" presStyleCnt="5">
        <dgm:presLayoutVars>
          <dgm:bulletEnabled val="1"/>
        </dgm:presLayoutVars>
      </dgm:prSet>
      <dgm:spPr>
        <a:prstGeom prst="round2SameRect">
          <a:avLst/>
        </a:prstGeom>
      </dgm:spPr>
      <dgm:t>
        <a:bodyPr/>
        <a:lstStyle/>
        <a:p>
          <a:endParaRPr lang="en-GB"/>
        </a:p>
      </dgm:t>
    </dgm:pt>
    <dgm:pt modelId="{47C03080-9ECB-4668-8CF5-1B1F3CA89804}" type="pres">
      <dgm:prSet presAssocID="{6AFDA15D-B6A0-45D7-A7A4-193442E12BFE}" presName="sp" presStyleCnt="0"/>
      <dgm:spPr/>
    </dgm:pt>
    <dgm:pt modelId="{34BC7C89-1258-4465-9454-26A8EF19419C}" type="pres">
      <dgm:prSet presAssocID="{E24961C0-3E35-40F8-A9DF-D8C024299029}" presName="composite" presStyleCnt="0"/>
      <dgm:spPr/>
    </dgm:pt>
    <dgm:pt modelId="{9D2E8BF0-6F20-43FD-95FF-49700B2E5012}" type="pres">
      <dgm:prSet presAssocID="{E24961C0-3E35-40F8-A9DF-D8C024299029}" presName="parentText" presStyleLbl="alignNode1" presStyleIdx="3" presStyleCnt="5">
        <dgm:presLayoutVars>
          <dgm:chMax val="1"/>
          <dgm:bulletEnabled val="1"/>
        </dgm:presLayoutVars>
      </dgm:prSet>
      <dgm:spPr>
        <a:prstGeom prst="chevron">
          <a:avLst/>
        </a:prstGeom>
      </dgm:spPr>
      <dgm:t>
        <a:bodyPr/>
        <a:lstStyle/>
        <a:p>
          <a:endParaRPr lang="en-GB"/>
        </a:p>
      </dgm:t>
    </dgm:pt>
    <dgm:pt modelId="{E89B2905-CCB7-4456-871E-1247C96E25BF}" type="pres">
      <dgm:prSet presAssocID="{E24961C0-3E35-40F8-A9DF-D8C024299029}" presName="descendantText" presStyleLbl="alignAcc1" presStyleIdx="3" presStyleCnt="5">
        <dgm:presLayoutVars>
          <dgm:bulletEnabled val="1"/>
        </dgm:presLayoutVars>
      </dgm:prSet>
      <dgm:spPr>
        <a:prstGeom prst="round2SameRect">
          <a:avLst/>
        </a:prstGeom>
      </dgm:spPr>
      <dgm:t>
        <a:bodyPr/>
        <a:lstStyle/>
        <a:p>
          <a:endParaRPr lang="en-GB"/>
        </a:p>
      </dgm:t>
    </dgm:pt>
    <dgm:pt modelId="{1378C921-9B95-46A3-B06D-643A10422D58}" type="pres">
      <dgm:prSet presAssocID="{08C8C370-2A25-4731-93C0-F8A553418302}" presName="sp" presStyleCnt="0"/>
      <dgm:spPr/>
    </dgm:pt>
    <dgm:pt modelId="{211BD7A1-6779-4B98-A032-343048912F33}" type="pres">
      <dgm:prSet presAssocID="{809C9961-2124-4974-853B-5348964F8EB6}" presName="composite" presStyleCnt="0"/>
      <dgm:spPr/>
    </dgm:pt>
    <dgm:pt modelId="{6F33A6CB-6E2B-4A5A-A467-276F769FF07B}" type="pres">
      <dgm:prSet presAssocID="{809C9961-2124-4974-853B-5348964F8EB6}" presName="parentText" presStyleLbl="alignNode1" presStyleIdx="4" presStyleCnt="5">
        <dgm:presLayoutVars>
          <dgm:chMax val="1"/>
          <dgm:bulletEnabled val="1"/>
        </dgm:presLayoutVars>
      </dgm:prSet>
      <dgm:spPr>
        <a:prstGeom prst="chevron">
          <a:avLst/>
        </a:prstGeom>
      </dgm:spPr>
      <dgm:t>
        <a:bodyPr/>
        <a:lstStyle/>
        <a:p>
          <a:endParaRPr lang="en-GB"/>
        </a:p>
      </dgm:t>
    </dgm:pt>
    <dgm:pt modelId="{9C68DF5E-9633-4398-80F6-C8D1B429B137}" type="pres">
      <dgm:prSet presAssocID="{809C9961-2124-4974-853B-5348964F8EB6}" presName="descendantText" presStyleLbl="alignAcc1" presStyleIdx="4" presStyleCnt="5">
        <dgm:presLayoutVars>
          <dgm:bulletEnabled val="1"/>
        </dgm:presLayoutVars>
      </dgm:prSet>
      <dgm:spPr>
        <a:prstGeom prst="round2SameRect">
          <a:avLst/>
        </a:prstGeom>
      </dgm:spPr>
      <dgm:t>
        <a:bodyPr/>
        <a:lstStyle/>
        <a:p>
          <a:endParaRPr lang="en-GB"/>
        </a:p>
      </dgm:t>
    </dgm:pt>
  </dgm:ptLst>
  <dgm:cxnLst>
    <dgm:cxn modelId="{CC3D3276-D234-4CB3-9F88-6999962DC2BF}" srcId="{E24961C0-3E35-40F8-A9DF-D8C024299029}" destId="{94DB06DB-46BE-481D-92E3-911177E792B1}" srcOrd="1" destOrd="0" parTransId="{02D181B9-4156-4DC0-8320-A5084013CDB2}" sibTransId="{9A621CA9-4D57-411D-AD10-8549ADDF9557}"/>
    <dgm:cxn modelId="{6DD697B0-9BD4-431D-8F5F-D0AFCC84CA3A}" srcId="{DF669D0A-7160-4D06-9D49-BA9844362BBC}" destId="{6A68C6A7-C559-4F68-9B11-3B771162367A}" srcOrd="1" destOrd="0" parTransId="{017D4CD0-73CC-4D4D-841E-97A47D920024}" sibTransId="{B3DFE5CB-DE37-4CD5-B985-11437159276C}"/>
    <dgm:cxn modelId="{1315D116-C978-4936-83AC-94CA2783B69E}" srcId="{DF669D0A-7160-4D06-9D49-BA9844362BBC}" destId="{3D00F2FF-50FE-4946-B1C7-C905276DF653}" srcOrd="0" destOrd="0" parTransId="{DDDB77C8-470A-4F18-85B4-C889829B98CB}" sibTransId="{A7032AAE-6736-4631-BC21-B8BB5960475A}"/>
    <dgm:cxn modelId="{F2644086-6EA8-4801-9AEE-671F25DE7026}" srcId="{5ECDD791-5979-4455-B6F8-E85B410A1BDF}" destId="{C4541D66-779A-4389-A39D-1DC46DF897C6}" srcOrd="0" destOrd="0" parTransId="{3D4B5468-D20C-48E0-B0CA-C0DC92D619C6}" sibTransId="{6AD3BF89-7B02-42AE-A1D6-63CC30712180}"/>
    <dgm:cxn modelId="{59CEAF2F-DC52-4E0F-929A-B3220D471EC2}" srcId="{5ECDD791-5979-4455-B6F8-E85B410A1BDF}" destId="{D33926C6-436E-4F77-AD3A-168C622F6659}" srcOrd="2" destOrd="0" parTransId="{56B7B7CC-03C5-4D8C-9368-1DDFBF851AE8}" sibTransId="{6AFDA15D-B6A0-45D7-A7A4-193442E12BFE}"/>
    <dgm:cxn modelId="{9FADE8A7-96AE-430D-8CD7-425E1CEAFD19}" srcId="{C4541D66-779A-4389-A39D-1DC46DF897C6}" destId="{657A9A1D-3F2F-4B83-9823-892A6694F979}" srcOrd="1" destOrd="0" parTransId="{58C33B97-E529-443F-820D-60E252A1FD42}" sibTransId="{C3CD177E-7970-410A-91DF-B345D07991AB}"/>
    <dgm:cxn modelId="{D734E58B-677F-41D0-87B5-1C5BEFAD8FFD}" srcId="{C4541D66-779A-4389-A39D-1DC46DF897C6}" destId="{A1A418FD-CACF-4D64-BFED-81A36F283BEB}" srcOrd="0" destOrd="0" parTransId="{48BAB235-9791-4CD4-BF60-79C21B3A3EE6}" sibTransId="{E830AF90-91C7-40EC-8E98-C53734F39916}"/>
    <dgm:cxn modelId="{2EB927DA-ED26-4DD0-A14F-8E44EA8A0AC8}" srcId="{5ECDD791-5979-4455-B6F8-E85B410A1BDF}" destId="{809C9961-2124-4974-853B-5348964F8EB6}" srcOrd="4" destOrd="0" parTransId="{FF38AA7D-0596-4B5E-BA37-469938BF76DF}" sibTransId="{EE55434A-AA7C-4AC6-A700-6C894B4E3646}"/>
    <dgm:cxn modelId="{43682870-9CEB-4AE3-810F-E82E57C92C16}" type="presOf" srcId="{A1A418FD-CACF-4D64-BFED-81A36F283BEB}" destId="{3B9FA58F-0E23-4AE8-8FED-09BD211D4668}" srcOrd="0" destOrd="0" presId="urn:microsoft.com/office/officeart/2005/8/layout/chevron2"/>
    <dgm:cxn modelId="{122502A2-09FA-49CE-9D21-94AC8B2F0E27}" type="presOf" srcId="{5ECDD791-5979-4455-B6F8-E85B410A1BDF}" destId="{FE782854-E4AA-4226-A31F-AB299BDCD5A9}" srcOrd="0" destOrd="0" presId="urn:microsoft.com/office/officeart/2005/8/layout/chevron2"/>
    <dgm:cxn modelId="{D517D4F6-4217-4C49-AE0A-29FFF743E91C}" srcId="{D33926C6-436E-4F77-AD3A-168C622F6659}" destId="{C7E72354-7B80-4C19-99B7-B25BF87ED747}" srcOrd="1" destOrd="0" parTransId="{E0196771-CEDE-4C67-994F-E9FDF489FF41}" sibTransId="{08DD0AB1-3BFD-44EB-A43A-EBF6DE9C229E}"/>
    <dgm:cxn modelId="{0201A61B-5444-4C7F-82EB-C03AF28E1E0A}" type="presOf" srcId="{FAF315FD-B35F-4927-AD42-24C96C48D337}" destId="{E33843E9-C66D-4632-BEFE-334DD0C332C2}" srcOrd="0" destOrd="0" presId="urn:microsoft.com/office/officeart/2005/8/layout/chevron2"/>
    <dgm:cxn modelId="{55B00248-C029-446F-BB08-838345070E3B}" type="presOf" srcId="{3D00F2FF-50FE-4946-B1C7-C905276DF653}" destId="{425390EF-CB54-4C18-883E-A9D50AE5460E}" srcOrd="0" destOrd="0" presId="urn:microsoft.com/office/officeart/2005/8/layout/chevron2"/>
    <dgm:cxn modelId="{1926B995-0286-4062-A756-332636E51CBA}" type="presOf" srcId="{C7E72354-7B80-4C19-99B7-B25BF87ED747}" destId="{E33843E9-C66D-4632-BEFE-334DD0C332C2}" srcOrd="0" destOrd="1" presId="urn:microsoft.com/office/officeart/2005/8/layout/chevron2"/>
    <dgm:cxn modelId="{B90C3A31-B6D6-47F5-9206-8CC80FBB6E5A}" srcId="{D33926C6-436E-4F77-AD3A-168C622F6659}" destId="{FAF315FD-B35F-4927-AD42-24C96C48D337}" srcOrd="0" destOrd="0" parTransId="{8604F296-5194-46A0-8EAF-D77490A371D8}" sibTransId="{277910C5-3247-4981-B9C9-07F965C76A33}"/>
    <dgm:cxn modelId="{36004E25-9A07-474E-BA7E-C7A09853D5F2}" type="presOf" srcId="{809C9961-2124-4974-853B-5348964F8EB6}" destId="{6F33A6CB-6E2B-4A5A-A467-276F769FF07B}" srcOrd="0" destOrd="0" presId="urn:microsoft.com/office/officeart/2005/8/layout/chevron2"/>
    <dgm:cxn modelId="{8A2839D2-BFDB-4FB7-A886-A5C513A20F71}" type="presOf" srcId="{7A2210E1-A1B8-40B8-95EA-0EBC2F819614}" destId="{9C68DF5E-9633-4398-80F6-C8D1B429B137}" srcOrd="0" destOrd="0" presId="urn:microsoft.com/office/officeart/2005/8/layout/chevron2"/>
    <dgm:cxn modelId="{16EA1E09-88AC-40B4-8CE4-064BED2D726E}" type="presOf" srcId="{657A9A1D-3F2F-4B83-9823-892A6694F979}" destId="{3B9FA58F-0E23-4AE8-8FED-09BD211D4668}" srcOrd="0" destOrd="1" presId="urn:microsoft.com/office/officeart/2005/8/layout/chevron2"/>
    <dgm:cxn modelId="{F6E6A5CF-1A5C-498B-9D6E-C6F3E4C448EE}" srcId="{5ECDD791-5979-4455-B6F8-E85B410A1BDF}" destId="{E24961C0-3E35-40F8-A9DF-D8C024299029}" srcOrd="3" destOrd="0" parTransId="{EB1A4572-7941-4BE6-B749-37F798B03A3F}" sibTransId="{08C8C370-2A25-4731-93C0-F8A553418302}"/>
    <dgm:cxn modelId="{E61F5520-120A-4426-9FA2-5B02F9176AF6}" srcId="{5ECDD791-5979-4455-B6F8-E85B410A1BDF}" destId="{DF669D0A-7160-4D06-9D49-BA9844362BBC}" srcOrd="1" destOrd="0" parTransId="{74B78F64-E359-41AB-A384-C088C134964A}" sibTransId="{B08F58E3-6B42-414B-9506-9C2E0628A833}"/>
    <dgm:cxn modelId="{25E08FB8-6CFB-495E-AAB1-1EC80056829F}" type="presOf" srcId="{DF669D0A-7160-4D06-9D49-BA9844362BBC}" destId="{36CED722-2E6A-49B0-AA70-C65FE5CD8C44}" srcOrd="0" destOrd="0" presId="urn:microsoft.com/office/officeart/2005/8/layout/chevron2"/>
    <dgm:cxn modelId="{6E1C3E20-1C33-4FCC-A79B-3A16C466E92C}" type="presOf" srcId="{E24961C0-3E35-40F8-A9DF-D8C024299029}" destId="{9D2E8BF0-6F20-43FD-95FF-49700B2E5012}" srcOrd="0" destOrd="0" presId="urn:microsoft.com/office/officeart/2005/8/layout/chevron2"/>
    <dgm:cxn modelId="{595EC3A7-4EB9-4815-AA43-4671755B9FDB}" type="presOf" srcId="{C4541D66-779A-4389-A39D-1DC46DF897C6}" destId="{4923A146-DE49-4014-AC14-6835452F6AE3}" srcOrd="0" destOrd="0" presId="urn:microsoft.com/office/officeart/2005/8/layout/chevron2"/>
    <dgm:cxn modelId="{B406F886-4F22-4947-9ABF-0DC7F5EEF579}" srcId="{E24961C0-3E35-40F8-A9DF-D8C024299029}" destId="{5BB13588-B38F-4F7D-8721-0B454B3A2268}" srcOrd="0" destOrd="0" parTransId="{59973BED-7B7C-4279-9B42-D1F274CD937F}" sibTransId="{F446B19B-0F56-4910-AF11-8781BC7701F5}"/>
    <dgm:cxn modelId="{AD17563F-2064-4B67-8A2B-85A33A9551EA}" type="presOf" srcId="{6A68C6A7-C559-4F68-9B11-3B771162367A}" destId="{425390EF-CB54-4C18-883E-A9D50AE5460E}" srcOrd="0" destOrd="1" presId="urn:microsoft.com/office/officeart/2005/8/layout/chevron2"/>
    <dgm:cxn modelId="{9C1F6670-577F-4B28-9042-B274CABBBD34}" srcId="{809C9961-2124-4974-853B-5348964F8EB6}" destId="{7A2210E1-A1B8-40B8-95EA-0EBC2F819614}" srcOrd="0" destOrd="0" parTransId="{77C1E24A-CF97-492E-8CF3-663BCF8E3DD4}" sibTransId="{30EF1B86-8AEA-4C51-8920-121977E34ABA}"/>
    <dgm:cxn modelId="{5E5F1AB3-02CF-419C-969E-77C9A1D64D29}" type="presOf" srcId="{94DB06DB-46BE-481D-92E3-911177E792B1}" destId="{E89B2905-CCB7-4456-871E-1247C96E25BF}" srcOrd="0" destOrd="1" presId="urn:microsoft.com/office/officeart/2005/8/layout/chevron2"/>
    <dgm:cxn modelId="{19E9F7B4-9CE0-4652-86D5-AEA78BB86CB3}" type="presOf" srcId="{D33926C6-436E-4F77-AD3A-168C622F6659}" destId="{0BEBEEF3-A10C-42D7-8AB9-FBD48903FA66}" srcOrd="0" destOrd="0" presId="urn:microsoft.com/office/officeart/2005/8/layout/chevron2"/>
    <dgm:cxn modelId="{AF1323DA-0649-44B5-A131-0C1ED2553953}" type="presOf" srcId="{5BB13588-B38F-4F7D-8721-0B454B3A2268}" destId="{E89B2905-CCB7-4456-871E-1247C96E25BF}" srcOrd="0" destOrd="0" presId="urn:microsoft.com/office/officeart/2005/8/layout/chevron2"/>
    <dgm:cxn modelId="{8F7AE545-A01B-41AF-AE0B-E7DF2B1B2E33}" type="presParOf" srcId="{FE782854-E4AA-4226-A31F-AB299BDCD5A9}" destId="{1C09F5A0-04A8-4E4A-9F0E-BC8663DE299D}" srcOrd="0" destOrd="0" presId="urn:microsoft.com/office/officeart/2005/8/layout/chevron2"/>
    <dgm:cxn modelId="{BDBA520F-7940-4C95-8008-60251E1C1689}" type="presParOf" srcId="{1C09F5A0-04A8-4E4A-9F0E-BC8663DE299D}" destId="{4923A146-DE49-4014-AC14-6835452F6AE3}" srcOrd="0" destOrd="0" presId="urn:microsoft.com/office/officeart/2005/8/layout/chevron2"/>
    <dgm:cxn modelId="{1CEF6139-B588-41CA-AD8C-849290FE7250}" type="presParOf" srcId="{1C09F5A0-04A8-4E4A-9F0E-BC8663DE299D}" destId="{3B9FA58F-0E23-4AE8-8FED-09BD211D4668}" srcOrd="1" destOrd="0" presId="urn:microsoft.com/office/officeart/2005/8/layout/chevron2"/>
    <dgm:cxn modelId="{AE111771-14F1-42B6-B2F8-2635D9ECDAF6}" type="presParOf" srcId="{FE782854-E4AA-4226-A31F-AB299BDCD5A9}" destId="{9221916A-98B7-497A-89DB-5908BF98993B}" srcOrd="1" destOrd="0" presId="urn:microsoft.com/office/officeart/2005/8/layout/chevron2"/>
    <dgm:cxn modelId="{9800FA1F-5F6A-4EFC-B691-0AF7749D2ADA}" type="presParOf" srcId="{FE782854-E4AA-4226-A31F-AB299BDCD5A9}" destId="{8EF2430C-39C8-445E-AE89-557E1ED3927A}" srcOrd="2" destOrd="0" presId="urn:microsoft.com/office/officeart/2005/8/layout/chevron2"/>
    <dgm:cxn modelId="{1F0CA57E-BE84-4967-9170-67FEC1D51526}" type="presParOf" srcId="{8EF2430C-39C8-445E-AE89-557E1ED3927A}" destId="{36CED722-2E6A-49B0-AA70-C65FE5CD8C44}" srcOrd="0" destOrd="0" presId="urn:microsoft.com/office/officeart/2005/8/layout/chevron2"/>
    <dgm:cxn modelId="{A624CED6-047A-413E-9AE1-53531131521C}" type="presParOf" srcId="{8EF2430C-39C8-445E-AE89-557E1ED3927A}" destId="{425390EF-CB54-4C18-883E-A9D50AE5460E}" srcOrd="1" destOrd="0" presId="urn:microsoft.com/office/officeart/2005/8/layout/chevron2"/>
    <dgm:cxn modelId="{3B5E1650-FE34-410F-86B3-14FAF778E18F}" type="presParOf" srcId="{FE782854-E4AA-4226-A31F-AB299BDCD5A9}" destId="{3F6D3A94-7701-49F0-A3CA-7BCCDB519077}" srcOrd="3" destOrd="0" presId="urn:microsoft.com/office/officeart/2005/8/layout/chevron2"/>
    <dgm:cxn modelId="{E7F0F62B-F7DC-4CC2-AF85-C492DD765541}" type="presParOf" srcId="{FE782854-E4AA-4226-A31F-AB299BDCD5A9}" destId="{C80CDBA1-E2B9-4689-9532-B4A937045FF4}" srcOrd="4" destOrd="0" presId="urn:microsoft.com/office/officeart/2005/8/layout/chevron2"/>
    <dgm:cxn modelId="{C069AE20-CE95-4466-BE6C-6BE21E2B9C8F}" type="presParOf" srcId="{C80CDBA1-E2B9-4689-9532-B4A937045FF4}" destId="{0BEBEEF3-A10C-42D7-8AB9-FBD48903FA66}" srcOrd="0" destOrd="0" presId="urn:microsoft.com/office/officeart/2005/8/layout/chevron2"/>
    <dgm:cxn modelId="{D02E2836-9B96-4184-86A3-A1EB6E257D7E}" type="presParOf" srcId="{C80CDBA1-E2B9-4689-9532-B4A937045FF4}" destId="{E33843E9-C66D-4632-BEFE-334DD0C332C2}" srcOrd="1" destOrd="0" presId="urn:microsoft.com/office/officeart/2005/8/layout/chevron2"/>
    <dgm:cxn modelId="{78054EAC-F13C-449C-AC18-55F7D8ED5467}" type="presParOf" srcId="{FE782854-E4AA-4226-A31F-AB299BDCD5A9}" destId="{47C03080-9ECB-4668-8CF5-1B1F3CA89804}" srcOrd="5" destOrd="0" presId="urn:microsoft.com/office/officeart/2005/8/layout/chevron2"/>
    <dgm:cxn modelId="{DA1DDB06-9FA1-44E6-948E-D1F86AEB1D18}" type="presParOf" srcId="{FE782854-E4AA-4226-A31F-AB299BDCD5A9}" destId="{34BC7C89-1258-4465-9454-26A8EF19419C}" srcOrd="6" destOrd="0" presId="urn:microsoft.com/office/officeart/2005/8/layout/chevron2"/>
    <dgm:cxn modelId="{0FBA56E2-36C0-4546-9AA7-2D7DDEC5F285}" type="presParOf" srcId="{34BC7C89-1258-4465-9454-26A8EF19419C}" destId="{9D2E8BF0-6F20-43FD-95FF-49700B2E5012}" srcOrd="0" destOrd="0" presId="urn:microsoft.com/office/officeart/2005/8/layout/chevron2"/>
    <dgm:cxn modelId="{4DAD6C5C-64EA-4D76-B5E6-9AE49BB81777}" type="presParOf" srcId="{34BC7C89-1258-4465-9454-26A8EF19419C}" destId="{E89B2905-CCB7-4456-871E-1247C96E25BF}" srcOrd="1" destOrd="0" presId="urn:microsoft.com/office/officeart/2005/8/layout/chevron2"/>
    <dgm:cxn modelId="{6116AD99-B919-439C-9132-8DDDB01E8958}" type="presParOf" srcId="{FE782854-E4AA-4226-A31F-AB299BDCD5A9}" destId="{1378C921-9B95-46A3-B06D-643A10422D58}" srcOrd="7" destOrd="0" presId="urn:microsoft.com/office/officeart/2005/8/layout/chevron2"/>
    <dgm:cxn modelId="{41F18B39-5F23-4363-8527-675046E32ECE}" type="presParOf" srcId="{FE782854-E4AA-4226-A31F-AB299BDCD5A9}" destId="{211BD7A1-6779-4B98-A032-343048912F33}" srcOrd="8" destOrd="0" presId="urn:microsoft.com/office/officeart/2005/8/layout/chevron2"/>
    <dgm:cxn modelId="{A81A05CE-2751-49AB-A60D-59C796388789}" type="presParOf" srcId="{211BD7A1-6779-4B98-A032-343048912F33}" destId="{6F33A6CB-6E2B-4A5A-A467-276F769FF07B}" srcOrd="0" destOrd="0" presId="urn:microsoft.com/office/officeart/2005/8/layout/chevron2"/>
    <dgm:cxn modelId="{11CB0ECA-4BE2-4159-BD9E-40B7F4985F59}" type="presParOf" srcId="{211BD7A1-6779-4B98-A032-343048912F33}" destId="{9C68DF5E-9633-4398-80F6-C8D1B429B13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 xmlns:a16="http://schemas.microsoft.com/office/drawing/2014/main" id="{23ADAE87-B63E-4484-9FB0-27F200D8CFF6}"/>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GB" altLang="en-US"/>
          </a:p>
        </p:txBody>
      </p:sp>
      <p:sp>
        <p:nvSpPr>
          <p:cNvPr id="33795" name="Rectangle 3">
            <a:extLst>
              <a:ext uri="{FF2B5EF4-FFF2-40B4-BE49-F238E27FC236}">
                <a16:creationId xmlns="" xmlns:a16="http://schemas.microsoft.com/office/drawing/2014/main" id="{80835550-9A9F-415B-9EE0-5756256B7589}"/>
              </a:ext>
            </a:extLst>
          </p:cNvPr>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GB" altLang="en-US"/>
          </a:p>
        </p:txBody>
      </p:sp>
      <p:sp>
        <p:nvSpPr>
          <p:cNvPr id="33796" name="Rectangle 4">
            <a:extLst>
              <a:ext uri="{FF2B5EF4-FFF2-40B4-BE49-F238E27FC236}">
                <a16:creationId xmlns="" xmlns:a16="http://schemas.microsoft.com/office/drawing/2014/main" id="{8E73C1DD-DD9F-4921-9A06-239CDFE31C24}"/>
              </a:ext>
            </a:extLst>
          </p:cNvPr>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GB" altLang="en-US"/>
          </a:p>
        </p:txBody>
      </p:sp>
      <p:sp>
        <p:nvSpPr>
          <p:cNvPr id="33797" name="Rectangle 5">
            <a:extLst>
              <a:ext uri="{FF2B5EF4-FFF2-40B4-BE49-F238E27FC236}">
                <a16:creationId xmlns="" xmlns:a16="http://schemas.microsoft.com/office/drawing/2014/main" id="{1049E74E-2DBB-465C-9A5B-0DE9C2C59B45}"/>
              </a:ext>
            </a:extLst>
          </p:cNvPr>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B61C31A-3E9C-4FE1-86C9-15F3BD4C73C6}" type="slidenum">
              <a:rPr lang="en-GB" altLang="en-US"/>
              <a:pPr/>
              <a:t>‹#›</a:t>
            </a:fld>
            <a:endParaRPr lang="en-GB" altLang="en-US"/>
          </a:p>
        </p:txBody>
      </p:sp>
    </p:spTree>
    <p:extLst>
      <p:ext uri="{BB962C8B-B14F-4D97-AF65-F5344CB8AC3E}">
        <p14:creationId xmlns:p14="http://schemas.microsoft.com/office/powerpoint/2010/main" val="476785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 xmlns:a16="http://schemas.microsoft.com/office/drawing/2014/main" id="{D6A25975-0074-4970-A8EA-FC97FDB2424F}"/>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en-US"/>
          </a:p>
        </p:txBody>
      </p:sp>
      <p:sp>
        <p:nvSpPr>
          <p:cNvPr id="3075" name="Rectangle 3">
            <a:extLst>
              <a:ext uri="{FF2B5EF4-FFF2-40B4-BE49-F238E27FC236}">
                <a16:creationId xmlns="" xmlns:a16="http://schemas.microsoft.com/office/drawing/2014/main" id="{DDD15033-661F-4F70-B943-024405BA020C}"/>
              </a:ext>
            </a:extLst>
          </p:cNvPr>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en-US"/>
          </a:p>
        </p:txBody>
      </p:sp>
      <p:sp>
        <p:nvSpPr>
          <p:cNvPr id="57348" name="Rectangle 4">
            <a:extLst>
              <a:ext uri="{FF2B5EF4-FFF2-40B4-BE49-F238E27FC236}">
                <a16:creationId xmlns="" xmlns:a16="http://schemas.microsoft.com/office/drawing/2014/main" id="{8BB363DD-5F76-45FF-87B5-E7EAE7E72348}"/>
              </a:ext>
            </a:extLst>
          </p:cNvPr>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 xmlns:a16="http://schemas.microsoft.com/office/drawing/2014/main" id="{5D07A2AD-1A3C-4F96-8050-2843D273E3B4}"/>
              </a:ext>
            </a:extLst>
          </p:cNvPr>
          <p:cNvSpPr>
            <a:spLocks noGrp="1" noChangeArrowheads="1"/>
          </p:cNvSpPr>
          <p:nvPr>
            <p:ph type="body" sz="quarter" idx="3"/>
          </p:nvPr>
        </p:nvSpPr>
        <p:spPr bwMode="auto">
          <a:xfrm>
            <a:off x="906463" y="4716463"/>
            <a:ext cx="4984750" cy="446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 xmlns:a16="http://schemas.microsoft.com/office/drawing/2014/main" id="{C1839DCA-E902-4A57-A6CC-B06E661FF696}"/>
              </a:ext>
            </a:extLst>
          </p:cNvPr>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en-US"/>
          </a:p>
        </p:txBody>
      </p:sp>
      <p:sp>
        <p:nvSpPr>
          <p:cNvPr id="3079" name="Rectangle 7">
            <a:extLst>
              <a:ext uri="{FF2B5EF4-FFF2-40B4-BE49-F238E27FC236}">
                <a16:creationId xmlns="" xmlns:a16="http://schemas.microsoft.com/office/drawing/2014/main" id="{0451C43F-3211-4DCF-BF36-78CB398E0E58}"/>
              </a:ext>
            </a:extLst>
          </p:cNvPr>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CF8DFF4A-F7B8-4516-91D7-F6DA0A880B29}" type="slidenum">
              <a:rPr lang="en-US" altLang="en-US"/>
              <a:pPr/>
              <a:t>‹#›</a:t>
            </a:fld>
            <a:endParaRPr lang="en-US" altLang="en-US"/>
          </a:p>
        </p:txBody>
      </p:sp>
    </p:spTree>
    <p:extLst>
      <p:ext uri="{BB962C8B-B14F-4D97-AF65-F5344CB8AC3E}">
        <p14:creationId xmlns:p14="http://schemas.microsoft.com/office/powerpoint/2010/main" val="16216543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xfrm>
            <a:off x="917575" y="744538"/>
            <a:ext cx="4962525" cy="3722687"/>
          </a:xfrm>
          <a:noFill/>
          <a:ln>
            <a:solidFill>
              <a:srgbClr val="000000"/>
            </a:solidFill>
            <a:miter lim="800000"/>
            <a:headEnd/>
            <a:tailEnd/>
          </a:ln>
        </p:spPr>
      </p:sp>
      <p:sp>
        <p:nvSpPr>
          <p:cNvPr id="29698" name="Notes Placeholder 2"/>
          <p:cNvSpPr>
            <a:spLocks noGrp="1"/>
          </p:cNvSpPr>
          <p:nvPr>
            <p:ph type="body" idx="1"/>
          </p:nvPr>
        </p:nvSpPr>
        <p:spPr bwMode="auto">
          <a:noFill/>
        </p:spPr>
        <p:txBody>
          <a:bodyPr/>
          <a:lstStyle/>
          <a:p>
            <a:pPr eaLnBrk="1" hangingPunct="1">
              <a:spcBef>
                <a:spcPct val="0"/>
              </a:spcBef>
            </a:pPr>
            <a:r>
              <a:rPr lang="en-US"/>
              <a:t>This presentation demonstrates the new capabilities of PowerPoint and it is best viewed in Slide Show. These slides are designed to give you great ideas for the presentations you’ll create in PowerPoint 2011!</a:t>
            </a:r>
          </a:p>
          <a:p>
            <a:pPr eaLnBrk="1" hangingPunct="1">
              <a:spcBef>
                <a:spcPct val="0"/>
              </a:spcBef>
            </a:pPr>
            <a:endParaRPr lang="en-US"/>
          </a:p>
          <a:p>
            <a:pPr eaLnBrk="1" hangingPunct="1">
              <a:spcBef>
                <a:spcPct val="0"/>
              </a:spcBef>
            </a:pPr>
            <a:r>
              <a:rPr lang="en-US"/>
              <a:t>For more sample templates, click the File menu, and then click New From Template.  Under Templates, click Presentations.</a:t>
            </a:r>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3F90180-5323-4310-9006-FAA1A83664A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0331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A163E-40E9-40CA-8F12-2F33993379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1851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 xmlns:a16="http://schemas.microsoft.com/office/drawing/2014/main" id="{21C7FBF8-7335-42E7-9AF0-9C3180F050A7}"/>
              </a:ext>
            </a:extLst>
          </p:cNvPr>
          <p:cNvSpPr>
            <a:spLocks noGrp="1" noChangeArrowheads="1"/>
          </p:cNvSpPr>
          <p:nvPr>
            <p:ph type="dt" sz="half" idx="10"/>
          </p:nvPr>
        </p:nvSpPr>
        <p:spPr>
          <a:ln/>
        </p:spPr>
        <p:txBody>
          <a:bodyPr/>
          <a:lstStyle>
            <a:lvl1pPr>
              <a:defRPr/>
            </a:lvl1pPr>
          </a:lstStyle>
          <a:p>
            <a:pPr>
              <a:defRPr/>
            </a:pPr>
            <a:r>
              <a:rPr lang="en-GB"/>
              <a:t>09.09.08</a:t>
            </a:r>
          </a:p>
        </p:txBody>
      </p:sp>
      <p:sp>
        <p:nvSpPr>
          <p:cNvPr id="5" name="Rectangle 5">
            <a:extLst>
              <a:ext uri="{FF2B5EF4-FFF2-40B4-BE49-F238E27FC236}">
                <a16:creationId xmlns="" xmlns:a16="http://schemas.microsoft.com/office/drawing/2014/main" id="{9D9359C1-B74B-4F3C-B820-C0B1355A615B}"/>
              </a:ext>
            </a:extLst>
          </p:cNvPr>
          <p:cNvSpPr>
            <a:spLocks noGrp="1" noChangeArrowheads="1"/>
          </p:cNvSpPr>
          <p:nvPr>
            <p:ph type="ftr" sz="quarter" idx="11"/>
          </p:nvPr>
        </p:nvSpPr>
        <p:spPr>
          <a:ln/>
        </p:spPr>
        <p:txBody>
          <a:bodyPr/>
          <a:lstStyle>
            <a:lvl1pPr>
              <a:defRPr/>
            </a:lvl1pPr>
          </a:lstStyle>
          <a:p>
            <a:pPr>
              <a:defRPr/>
            </a:pPr>
            <a:r>
              <a:rPr lang="en-GB"/>
              <a:t>Spire Healthcare Three Year Plan 2009-11</a:t>
            </a:r>
          </a:p>
        </p:txBody>
      </p:sp>
      <p:sp>
        <p:nvSpPr>
          <p:cNvPr id="6" name="Rectangle 6">
            <a:extLst>
              <a:ext uri="{FF2B5EF4-FFF2-40B4-BE49-F238E27FC236}">
                <a16:creationId xmlns="" xmlns:a16="http://schemas.microsoft.com/office/drawing/2014/main" id="{548CB3F6-EC47-4009-8257-6DF09F1C3B5D}"/>
              </a:ext>
            </a:extLst>
          </p:cNvPr>
          <p:cNvSpPr>
            <a:spLocks noGrp="1" noChangeArrowheads="1"/>
          </p:cNvSpPr>
          <p:nvPr>
            <p:ph type="sldNum" sz="quarter" idx="12"/>
          </p:nvPr>
        </p:nvSpPr>
        <p:spPr>
          <a:ln/>
        </p:spPr>
        <p:txBody>
          <a:bodyPr/>
          <a:lstStyle>
            <a:lvl1pPr>
              <a:defRPr/>
            </a:lvl1pPr>
          </a:lstStyle>
          <a:p>
            <a:fld id="{BBB1BAF1-0FC4-4762-B5F6-29FEE00F0782}" type="slidenum">
              <a:rPr lang="en-GB" altLang="en-US"/>
              <a:pPr/>
              <a:t>‹#›</a:t>
            </a:fld>
            <a:endParaRPr lang="en-GB" altLang="en-US"/>
          </a:p>
        </p:txBody>
      </p:sp>
    </p:spTree>
    <p:extLst>
      <p:ext uri="{BB962C8B-B14F-4D97-AF65-F5344CB8AC3E}">
        <p14:creationId xmlns:p14="http://schemas.microsoft.com/office/powerpoint/2010/main" val="3819549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 xmlns:a16="http://schemas.microsoft.com/office/drawing/2014/main" id="{EDA1F5A6-5B11-4081-B229-1EA587CD1FB2}"/>
              </a:ext>
            </a:extLst>
          </p:cNvPr>
          <p:cNvSpPr>
            <a:spLocks noGrp="1" noChangeArrowheads="1"/>
          </p:cNvSpPr>
          <p:nvPr>
            <p:ph type="dt" sz="half" idx="10"/>
          </p:nvPr>
        </p:nvSpPr>
        <p:spPr>
          <a:ln/>
        </p:spPr>
        <p:txBody>
          <a:bodyPr/>
          <a:lstStyle>
            <a:lvl1pPr>
              <a:defRPr/>
            </a:lvl1pPr>
          </a:lstStyle>
          <a:p>
            <a:pPr>
              <a:defRPr/>
            </a:pPr>
            <a:r>
              <a:rPr lang="en-GB"/>
              <a:t>09.09.08</a:t>
            </a:r>
          </a:p>
        </p:txBody>
      </p:sp>
      <p:sp>
        <p:nvSpPr>
          <p:cNvPr id="5" name="Rectangle 5">
            <a:extLst>
              <a:ext uri="{FF2B5EF4-FFF2-40B4-BE49-F238E27FC236}">
                <a16:creationId xmlns="" xmlns:a16="http://schemas.microsoft.com/office/drawing/2014/main" id="{D440302E-5529-43E1-9685-B27861888D54}"/>
              </a:ext>
            </a:extLst>
          </p:cNvPr>
          <p:cNvSpPr>
            <a:spLocks noGrp="1" noChangeArrowheads="1"/>
          </p:cNvSpPr>
          <p:nvPr>
            <p:ph type="ftr" sz="quarter" idx="11"/>
          </p:nvPr>
        </p:nvSpPr>
        <p:spPr>
          <a:ln/>
        </p:spPr>
        <p:txBody>
          <a:bodyPr/>
          <a:lstStyle>
            <a:lvl1pPr>
              <a:defRPr/>
            </a:lvl1pPr>
          </a:lstStyle>
          <a:p>
            <a:pPr>
              <a:defRPr/>
            </a:pPr>
            <a:r>
              <a:rPr lang="en-GB"/>
              <a:t>Spire Healthcare Three Year Plan 2009-11</a:t>
            </a:r>
          </a:p>
        </p:txBody>
      </p:sp>
      <p:sp>
        <p:nvSpPr>
          <p:cNvPr id="6" name="Rectangle 6">
            <a:extLst>
              <a:ext uri="{FF2B5EF4-FFF2-40B4-BE49-F238E27FC236}">
                <a16:creationId xmlns="" xmlns:a16="http://schemas.microsoft.com/office/drawing/2014/main" id="{43AF821B-1B75-42C3-86DB-2402FF21638E}"/>
              </a:ext>
            </a:extLst>
          </p:cNvPr>
          <p:cNvSpPr>
            <a:spLocks noGrp="1" noChangeArrowheads="1"/>
          </p:cNvSpPr>
          <p:nvPr>
            <p:ph type="sldNum" sz="quarter" idx="12"/>
          </p:nvPr>
        </p:nvSpPr>
        <p:spPr>
          <a:ln/>
        </p:spPr>
        <p:txBody>
          <a:bodyPr/>
          <a:lstStyle>
            <a:lvl1pPr>
              <a:defRPr/>
            </a:lvl1pPr>
          </a:lstStyle>
          <a:p>
            <a:fld id="{CECD377C-2483-4031-8D35-05748A70DD22}" type="slidenum">
              <a:rPr lang="en-GB" altLang="en-US"/>
              <a:pPr/>
              <a:t>‹#›</a:t>
            </a:fld>
            <a:endParaRPr lang="en-GB" altLang="en-US"/>
          </a:p>
        </p:txBody>
      </p:sp>
    </p:spTree>
    <p:extLst>
      <p:ext uri="{BB962C8B-B14F-4D97-AF65-F5344CB8AC3E}">
        <p14:creationId xmlns:p14="http://schemas.microsoft.com/office/powerpoint/2010/main" val="2918219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0228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602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 xmlns:a16="http://schemas.microsoft.com/office/drawing/2014/main" id="{486D369C-AB6F-458F-B759-D61984E6BC99}"/>
              </a:ext>
            </a:extLst>
          </p:cNvPr>
          <p:cNvSpPr>
            <a:spLocks noGrp="1" noChangeArrowheads="1"/>
          </p:cNvSpPr>
          <p:nvPr>
            <p:ph type="dt" sz="half" idx="10"/>
          </p:nvPr>
        </p:nvSpPr>
        <p:spPr>
          <a:ln/>
        </p:spPr>
        <p:txBody>
          <a:bodyPr/>
          <a:lstStyle>
            <a:lvl1pPr>
              <a:defRPr/>
            </a:lvl1pPr>
          </a:lstStyle>
          <a:p>
            <a:pPr>
              <a:defRPr/>
            </a:pPr>
            <a:r>
              <a:rPr lang="en-GB"/>
              <a:t>09.09.08</a:t>
            </a:r>
          </a:p>
        </p:txBody>
      </p:sp>
      <p:sp>
        <p:nvSpPr>
          <p:cNvPr id="5" name="Rectangle 5">
            <a:extLst>
              <a:ext uri="{FF2B5EF4-FFF2-40B4-BE49-F238E27FC236}">
                <a16:creationId xmlns="" xmlns:a16="http://schemas.microsoft.com/office/drawing/2014/main" id="{9461A2B5-60C1-4B0F-A87A-CFB1BA98DF48}"/>
              </a:ext>
            </a:extLst>
          </p:cNvPr>
          <p:cNvSpPr>
            <a:spLocks noGrp="1" noChangeArrowheads="1"/>
          </p:cNvSpPr>
          <p:nvPr>
            <p:ph type="ftr" sz="quarter" idx="11"/>
          </p:nvPr>
        </p:nvSpPr>
        <p:spPr>
          <a:ln/>
        </p:spPr>
        <p:txBody>
          <a:bodyPr/>
          <a:lstStyle>
            <a:lvl1pPr>
              <a:defRPr/>
            </a:lvl1pPr>
          </a:lstStyle>
          <a:p>
            <a:pPr>
              <a:defRPr/>
            </a:pPr>
            <a:r>
              <a:rPr lang="en-GB"/>
              <a:t>Spire Healthcare Three Year Plan 2009-11</a:t>
            </a:r>
          </a:p>
        </p:txBody>
      </p:sp>
      <p:sp>
        <p:nvSpPr>
          <p:cNvPr id="6" name="Rectangle 6">
            <a:extLst>
              <a:ext uri="{FF2B5EF4-FFF2-40B4-BE49-F238E27FC236}">
                <a16:creationId xmlns="" xmlns:a16="http://schemas.microsoft.com/office/drawing/2014/main" id="{5A649C62-BC16-46F1-BF1C-DBB6F8833325}"/>
              </a:ext>
            </a:extLst>
          </p:cNvPr>
          <p:cNvSpPr>
            <a:spLocks noGrp="1" noChangeArrowheads="1"/>
          </p:cNvSpPr>
          <p:nvPr>
            <p:ph type="sldNum" sz="quarter" idx="12"/>
          </p:nvPr>
        </p:nvSpPr>
        <p:spPr>
          <a:ln/>
        </p:spPr>
        <p:txBody>
          <a:bodyPr/>
          <a:lstStyle>
            <a:lvl1pPr>
              <a:defRPr/>
            </a:lvl1pPr>
          </a:lstStyle>
          <a:p>
            <a:fld id="{C84F0216-714C-4001-8C63-D4B472FE06AB}" type="slidenum">
              <a:rPr lang="en-GB" altLang="en-US"/>
              <a:pPr/>
              <a:t>‹#›</a:t>
            </a:fld>
            <a:endParaRPr lang="en-GB" altLang="en-US"/>
          </a:p>
        </p:txBody>
      </p:sp>
    </p:spTree>
    <p:extLst>
      <p:ext uri="{BB962C8B-B14F-4D97-AF65-F5344CB8AC3E}">
        <p14:creationId xmlns:p14="http://schemas.microsoft.com/office/powerpoint/2010/main" val="3873030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27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Media Placeholder 3"/>
          <p:cNvSpPr>
            <a:spLocks noGrp="1"/>
          </p:cNvSpPr>
          <p:nvPr>
            <p:ph type="media" sz="half" idx="2"/>
          </p:nvPr>
        </p:nvSpPr>
        <p:spPr>
          <a:xfrm>
            <a:off x="4648200" y="1600200"/>
            <a:ext cx="4038600" cy="4276725"/>
          </a:xfrm>
        </p:spPr>
        <p:txBody>
          <a:bodyPr/>
          <a:lstStyle/>
          <a:p>
            <a:pPr lvl="0"/>
            <a:endParaRPr lang="en-GB" noProof="0"/>
          </a:p>
        </p:txBody>
      </p:sp>
      <p:sp>
        <p:nvSpPr>
          <p:cNvPr id="5" name="Rectangle 4">
            <a:extLst>
              <a:ext uri="{FF2B5EF4-FFF2-40B4-BE49-F238E27FC236}">
                <a16:creationId xmlns="" xmlns:a16="http://schemas.microsoft.com/office/drawing/2014/main" id="{7FBF6288-EF00-4112-BFED-1EB4AED9BB64}"/>
              </a:ext>
            </a:extLst>
          </p:cNvPr>
          <p:cNvSpPr>
            <a:spLocks noGrp="1" noChangeArrowheads="1"/>
          </p:cNvSpPr>
          <p:nvPr>
            <p:ph type="dt" sz="half" idx="10"/>
          </p:nvPr>
        </p:nvSpPr>
        <p:spPr>
          <a:ln/>
        </p:spPr>
        <p:txBody>
          <a:bodyPr/>
          <a:lstStyle>
            <a:lvl1pPr>
              <a:defRPr/>
            </a:lvl1pPr>
          </a:lstStyle>
          <a:p>
            <a:pPr>
              <a:defRPr/>
            </a:pPr>
            <a:r>
              <a:rPr lang="en-GB"/>
              <a:t>09.09.08</a:t>
            </a:r>
          </a:p>
        </p:txBody>
      </p:sp>
      <p:sp>
        <p:nvSpPr>
          <p:cNvPr id="6" name="Rectangle 5">
            <a:extLst>
              <a:ext uri="{FF2B5EF4-FFF2-40B4-BE49-F238E27FC236}">
                <a16:creationId xmlns="" xmlns:a16="http://schemas.microsoft.com/office/drawing/2014/main" id="{7143138D-172C-4A14-9B39-41BFE5173E1E}"/>
              </a:ext>
            </a:extLst>
          </p:cNvPr>
          <p:cNvSpPr>
            <a:spLocks noGrp="1" noChangeArrowheads="1"/>
          </p:cNvSpPr>
          <p:nvPr>
            <p:ph type="ftr" sz="quarter" idx="11"/>
          </p:nvPr>
        </p:nvSpPr>
        <p:spPr>
          <a:ln/>
        </p:spPr>
        <p:txBody>
          <a:bodyPr/>
          <a:lstStyle>
            <a:lvl1pPr>
              <a:defRPr/>
            </a:lvl1pPr>
          </a:lstStyle>
          <a:p>
            <a:pPr>
              <a:defRPr/>
            </a:pPr>
            <a:r>
              <a:rPr lang="en-GB"/>
              <a:t>Spire Healthcare Three Year Plan 2009-11</a:t>
            </a:r>
          </a:p>
        </p:txBody>
      </p:sp>
      <p:sp>
        <p:nvSpPr>
          <p:cNvPr id="7" name="Rectangle 6">
            <a:extLst>
              <a:ext uri="{FF2B5EF4-FFF2-40B4-BE49-F238E27FC236}">
                <a16:creationId xmlns="" xmlns:a16="http://schemas.microsoft.com/office/drawing/2014/main" id="{61CBC3BF-D428-4FB5-B9C5-6002C4508C72}"/>
              </a:ext>
            </a:extLst>
          </p:cNvPr>
          <p:cNvSpPr>
            <a:spLocks noGrp="1" noChangeArrowheads="1"/>
          </p:cNvSpPr>
          <p:nvPr>
            <p:ph type="sldNum" sz="quarter" idx="12"/>
          </p:nvPr>
        </p:nvSpPr>
        <p:spPr>
          <a:ln/>
        </p:spPr>
        <p:txBody>
          <a:bodyPr/>
          <a:lstStyle>
            <a:lvl1pPr>
              <a:defRPr/>
            </a:lvl1pPr>
          </a:lstStyle>
          <a:p>
            <a:fld id="{77B4DB3E-A04E-4911-91D2-F0E6977B38AB}" type="slidenum">
              <a:rPr lang="en-GB" altLang="en-US"/>
              <a:pPr/>
              <a:t>‹#›</a:t>
            </a:fld>
            <a:endParaRPr lang="en-GB" altLang="en-US"/>
          </a:p>
        </p:txBody>
      </p:sp>
    </p:spTree>
    <p:extLst>
      <p:ext uri="{BB962C8B-B14F-4D97-AF65-F5344CB8AC3E}">
        <p14:creationId xmlns:p14="http://schemas.microsoft.com/office/powerpoint/2010/main" val="4045678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602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a:extLst>
              <a:ext uri="{FF2B5EF4-FFF2-40B4-BE49-F238E27FC236}">
                <a16:creationId xmlns="" xmlns:a16="http://schemas.microsoft.com/office/drawing/2014/main" id="{E1188DD9-4D84-4511-B1DC-CA58E6F92E34}"/>
              </a:ext>
            </a:extLst>
          </p:cNvPr>
          <p:cNvSpPr>
            <a:spLocks noGrp="1" noChangeArrowheads="1"/>
          </p:cNvSpPr>
          <p:nvPr>
            <p:ph type="dt" sz="half" idx="10"/>
          </p:nvPr>
        </p:nvSpPr>
        <p:spPr>
          <a:ln/>
        </p:spPr>
        <p:txBody>
          <a:bodyPr/>
          <a:lstStyle>
            <a:lvl1pPr>
              <a:defRPr/>
            </a:lvl1pPr>
          </a:lstStyle>
          <a:p>
            <a:pPr>
              <a:defRPr/>
            </a:pPr>
            <a:r>
              <a:rPr lang="en-GB"/>
              <a:t>09.09.08</a:t>
            </a:r>
          </a:p>
        </p:txBody>
      </p:sp>
      <p:sp>
        <p:nvSpPr>
          <p:cNvPr id="4" name="Rectangle 5">
            <a:extLst>
              <a:ext uri="{FF2B5EF4-FFF2-40B4-BE49-F238E27FC236}">
                <a16:creationId xmlns="" xmlns:a16="http://schemas.microsoft.com/office/drawing/2014/main" id="{1A8FC2E7-4F31-4514-B97B-A4640A77D00E}"/>
              </a:ext>
            </a:extLst>
          </p:cNvPr>
          <p:cNvSpPr>
            <a:spLocks noGrp="1" noChangeArrowheads="1"/>
          </p:cNvSpPr>
          <p:nvPr>
            <p:ph type="ftr" sz="quarter" idx="11"/>
          </p:nvPr>
        </p:nvSpPr>
        <p:spPr>
          <a:ln/>
        </p:spPr>
        <p:txBody>
          <a:bodyPr/>
          <a:lstStyle>
            <a:lvl1pPr>
              <a:defRPr/>
            </a:lvl1pPr>
          </a:lstStyle>
          <a:p>
            <a:pPr>
              <a:defRPr/>
            </a:pPr>
            <a:r>
              <a:rPr lang="en-GB"/>
              <a:t>Spire Healthcare Three Year Plan 2009-11</a:t>
            </a:r>
          </a:p>
        </p:txBody>
      </p:sp>
      <p:sp>
        <p:nvSpPr>
          <p:cNvPr id="5" name="Rectangle 6">
            <a:extLst>
              <a:ext uri="{FF2B5EF4-FFF2-40B4-BE49-F238E27FC236}">
                <a16:creationId xmlns="" xmlns:a16="http://schemas.microsoft.com/office/drawing/2014/main" id="{65C13378-D006-4C22-A2C9-86B7FD050AEB}"/>
              </a:ext>
            </a:extLst>
          </p:cNvPr>
          <p:cNvSpPr>
            <a:spLocks noGrp="1" noChangeArrowheads="1"/>
          </p:cNvSpPr>
          <p:nvPr>
            <p:ph type="sldNum" sz="quarter" idx="12"/>
          </p:nvPr>
        </p:nvSpPr>
        <p:spPr>
          <a:ln/>
        </p:spPr>
        <p:txBody>
          <a:bodyPr/>
          <a:lstStyle>
            <a:lvl1pPr>
              <a:defRPr/>
            </a:lvl1pPr>
          </a:lstStyle>
          <a:p>
            <a:fld id="{1C777D94-3816-4952-AFB7-02040F0A7308}" type="slidenum">
              <a:rPr lang="en-GB" altLang="en-US"/>
              <a:pPr/>
              <a:t>‹#›</a:t>
            </a:fld>
            <a:endParaRPr lang="en-GB" altLang="en-US"/>
          </a:p>
        </p:txBody>
      </p:sp>
    </p:spTree>
    <p:extLst>
      <p:ext uri="{BB962C8B-B14F-4D97-AF65-F5344CB8AC3E}">
        <p14:creationId xmlns:p14="http://schemas.microsoft.com/office/powerpoint/2010/main" val="1852729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en-GB" sz="2400">
              <a:latin typeface="Times New Roman" pitchFamily="18" charset="0"/>
            </a:endParaRPr>
          </a:p>
        </p:txBody>
      </p:sp>
      <p:sp>
        <p:nvSpPr>
          <p:cNvPr id="5"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6" name="Rectangle 7"/>
          <p:cNvSpPr/>
          <p:nvPr userDrawn="1"/>
        </p:nvSpPr>
        <p:spPr>
          <a:xfrm>
            <a:off x="8686800" y="5265738"/>
            <a:ext cx="457200" cy="9683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6600"/>
                </a:solidFill>
              </a:rPr>
              <a:t>           </a:t>
            </a:r>
          </a:p>
        </p:txBody>
      </p:sp>
      <p:sp>
        <p:nvSpPr>
          <p:cNvPr id="7" name="Oval 8"/>
          <p:cNvSpPr/>
          <p:nvPr userDrawn="1"/>
        </p:nvSpPr>
        <p:spPr>
          <a:xfrm>
            <a:off x="1008909" y="1992354"/>
            <a:ext cx="1581897"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12642" name="Rectangle 2"/>
          <p:cNvSpPr>
            <a:spLocks noGrp="1" noChangeArrowheads="1"/>
          </p:cNvSpPr>
          <p:nvPr>
            <p:ph type="ctrTitle"/>
          </p:nvPr>
        </p:nvSpPr>
        <p:spPr>
          <a:xfrm>
            <a:off x="685800" y="990600"/>
            <a:ext cx="7772400" cy="1371600"/>
          </a:xfrm>
        </p:spPr>
        <p:txBody>
          <a:bodyPr/>
          <a:lstStyle>
            <a:lvl1pPr>
              <a:defRPr sz="4000"/>
            </a:lvl1pPr>
          </a:lstStyle>
          <a:p>
            <a:r>
              <a:rPr lang="en-GB"/>
              <a:t>Click to edit Master title style</a:t>
            </a:r>
          </a:p>
        </p:txBody>
      </p:sp>
      <p:sp>
        <p:nvSpPr>
          <p:cNvPr id="112643"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GB"/>
              <a:t>Click to edit Master subtitle style</a:t>
            </a:r>
          </a:p>
        </p:txBody>
      </p:sp>
      <p:sp>
        <p:nvSpPr>
          <p:cNvPr id="8" name="Rectangle 4"/>
          <p:cNvSpPr>
            <a:spLocks noGrp="1" noChangeArrowheads="1"/>
          </p:cNvSpPr>
          <p:nvPr>
            <p:ph type="dt" sz="half" idx="10"/>
          </p:nvPr>
        </p:nvSpPr>
        <p:spPr>
          <a:xfrm>
            <a:off x="685800" y="6248400"/>
            <a:ext cx="1905000" cy="457200"/>
          </a:xfrm>
        </p:spPr>
        <p:txBody>
          <a:bodyPr/>
          <a:lstStyle>
            <a:lvl1pPr>
              <a:defRPr/>
            </a:lvl1pPr>
          </a:lstStyle>
          <a:p>
            <a:pPr>
              <a:defRPr/>
            </a:pPr>
            <a:fld id="{16072DE8-5673-4B4F-A66D-71A91385564D}" type="datetimeFigureOut">
              <a:rPr lang="en-US"/>
              <a:pPr>
                <a:defRPr/>
              </a:pPr>
              <a:t>11/9/2017</a:t>
            </a:fld>
            <a:endParaRPr lang="en-GB"/>
          </a:p>
        </p:txBody>
      </p:sp>
      <p:sp>
        <p:nvSpPr>
          <p:cNvPr id="9"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GB"/>
          </a:p>
        </p:txBody>
      </p:sp>
      <p:sp>
        <p:nvSpPr>
          <p:cNvPr id="10"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FD459E99-4273-4D45-ABE9-804CFA4FC19C}" type="slidenum">
              <a:rPr lang="en-GB"/>
              <a:pPr>
                <a:defRPr/>
              </a:pPr>
              <a:t>‹#›</a:t>
            </a:fld>
            <a:endParaRPr lang="en-GB"/>
          </a:p>
        </p:txBody>
      </p:sp>
    </p:spTree>
    <p:extLst>
      <p:ext uri="{BB962C8B-B14F-4D97-AF65-F5344CB8AC3E}">
        <p14:creationId xmlns:p14="http://schemas.microsoft.com/office/powerpoint/2010/main" val="1688525624"/>
      </p:ext>
    </p:extLst>
  </p:cSld>
  <p:clrMapOvr>
    <a:masterClrMapping/>
  </p:clrMapOvr>
  <p:transition advClick="0" advTm="2000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8F4DF6B9-BCB2-4E1E-9E88-3C152902B568}" type="datetimeFigureOut">
              <a:rPr lang="en-US"/>
              <a:pPr>
                <a:defRPr/>
              </a:pPr>
              <a:t>11/9/2017</a:t>
            </a:fld>
            <a:endParaRPr lang="en-GB"/>
          </a:p>
        </p:txBody>
      </p:sp>
      <p:sp>
        <p:nvSpPr>
          <p:cNvPr id="5" name="Rectangle 7"/>
          <p:cNvSpPr>
            <a:spLocks noGrp="1" noChangeArrowheads="1"/>
          </p:cNvSpPr>
          <p:nvPr>
            <p:ph type="ftr" sz="quarter" idx="11"/>
          </p:nvPr>
        </p:nvSpPr>
        <p:spPr>
          <a:ln/>
        </p:spPr>
        <p:txBody>
          <a:bodyPr/>
          <a:lstStyle>
            <a:lvl1pPr>
              <a:defRPr/>
            </a:lvl1pPr>
          </a:lstStyle>
          <a:p>
            <a:pPr>
              <a:defRPr/>
            </a:pPr>
            <a:endParaRPr lang="en-GB"/>
          </a:p>
        </p:txBody>
      </p:sp>
      <p:sp>
        <p:nvSpPr>
          <p:cNvPr id="6" name="Rectangle 8"/>
          <p:cNvSpPr>
            <a:spLocks noGrp="1" noChangeArrowheads="1"/>
          </p:cNvSpPr>
          <p:nvPr>
            <p:ph type="sldNum" sz="quarter" idx="12"/>
          </p:nvPr>
        </p:nvSpPr>
        <p:spPr>
          <a:ln/>
        </p:spPr>
        <p:txBody>
          <a:bodyPr/>
          <a:lstStyle>
            <a:lvl1pPr>
              <a:defRPr/>
            </a:lvl1pPr>
          </a:lstStyle>
          <a:p>
            <a:pPr>
              <a:defRPr/>
            </a:pPr>
            <a:fld id="{89929F17-862C-4DE3-B001-BF60B522E7D0}" type="slidenum">
              <a:rPr lang="en-GB"/>
              <a:pPr>
                <a:defRPr/>
              </a:pPr>
              <a:t>‹#›</a:t>
            </a:fld>
            <a:endParaRPr lang="en-GB"/>
          </a:p>
        </p:txBody>
      </p:sp>
    </p:spTree>
    <p:extLst>
      <p:ext uri="{BB962C8B-B14F-4D97-AF65-F5344CB8AC3E}">
        <p14:creationId xmlns:p14="http://schemas.microsoft.com/office/powerpoint/2010/main" val="1487125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fld id="{FF9D30CA-BD67-4226-8274-A1A00D7E7027}" type="datetimeFigureOut">
              <a:rPr lang="en-US"/>
              <a:pPr>
                <a:defRPr/>
              </a:pPr>
              <a:t>11/9/2017</a:t>
            </a:fld>
            <a:endParaRPr lang="en-GB"/>
          </a:p>
        </p:txBody>
      </p:sp>
      <p:sp>
        <p:nvSpPr>
          <p:cNvPr id="5" name="Rectangle 7"/>
          <p:cNvSpPr>
            <a:spLocks noGrp="1" noChangeArrowheads="1"/>
          </p:cNvSpPr>
          <p:nvPr>
            <p:ph type="ftr" sz="quarter" idx="11"/>
          </p:nvPr>
        </p:nvSpPr>
        <p:spPr>
          <a:ln/>
        </p:spPr>
        <p:txBody>
          <a:bodyPr/>
          <a:lstStyle>
            <a:lvl1pPr>
              <a:defRPr/>
            </a:lvl1pPr>
          </a:lstStyle>
          <a:p>
            <a:pPr>
              <a:defRPr/>
            </a:pPr>
            <a:endParaRPr lang="en-GB"/>
          </a:p>
        </p:txBody>
      </p:sp>
      <p:sp>
        <p:nvSpPr>
          <p:cNvPr id="6" name="Rectangle 8"/>
          <p:cNvSpPr>
            <a:spLocks noGrp="1" noChangeArrowheads="1"/>
          </p:cNvSpPr>
          <p:nvPr>
            <p:ph type="sldNum" sz="quarter" idx="12"/>
          </p:nvPr>
        </p:nvSpPr>
        <p:spPr>
          <a:ln/>
        </p:spPr>
        <p:txBody>
          <a:bodyPr/>
          <a:lstStyle>
            <a:lvl1pPr>
              <a:defRPr/>
            </a:lvl1pPr>
          </a:lstStyle>
          <a:p>
            <a:pPr>
              <a:defRPr/>
            </a:pPr>
            <a:fld id="{D190A5AB-8089-4020-892B-B3193B73BD50}" type="slidenum">
              <a:rPr lang="en-GB"/>
              <a:pPr>
                <a:defRPr/>
              </a:pPr>
              <a:t>‹#›</a:t>
            </a:fld>
            <a:endParaRPr lang="en-GB"/>
          </a:p>
        </p:txBody>
      </p:sp>
    </p:spTree>
    <p:extLst>
      <p:ext uri="{BB962C8B-B14F-4D97-AF65-F5344CB8AC3E}">
        <p14:creationId xmlns:p14="http://schemas.microsoft.com/office/powerpoint/2010/main" val="1438617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fld id="{692C27E1-D9D2-4638-A427-526C95DFB709}" type="datetimeFigureOut">
              <a:rPr lang="en-US"/>
              <a:pPr>
                <a:defRPr/>
              </a:pPr>
              <a:t>11/9/2017</a:t>
            </a:fld>
            <a:endParaRPr lang="en-GB"/>
          </a:p>
        </p:txBody>
      </p:sp>
      <p:sp>
        <p:nvSpPr>
          <p:cNvPr id="6" name="Rectangle 7"/>
          <p:cNvSpPr>
            <a:spLocks noGrp="1" noChangeArrowheads="1"/>
          </p:cNvSpPr>
          <p:nvPr>
            <p:ph type="ftr" sz="quarter" idx="11"/>
          </p:nvPr>
        </p:nvSpPr>
        <p:spPr>
          <a:ln/>
        </p:spPr>
        <p:txBody>
          <a:bodyPr/>
          <a:lstStyle>
            <a:lvl1pPr>
              <a:defRPr/>
            </a:lvl1pPr>
          </a:lstStyle>
          <a:p>
            <a:pPr>
              <a:defRPr/>
            </a:pPr>
            <a:endParaRPr lang="en-GB"/>
          </a:p>
        </p:txBody>
      </p:sp>
      <p:sp>
        <p:nvSpPr>
          <p:cNvPr id="7" name="Rectangle 8"/>
          <p:cNvSpPr>
            <a:spLocks noGrp="1" noChangeArrowheads="1"/>
          </p:cNvSpPr>
          <p:nvPr>
            <p:ph type="sldNum" sz="quarter" idx="12"/>
          </p:nvPr>
        </p:nvSpPr>
        <p:spPr>
          <a:ln/>
        </p:spPr>
        <p:txBody>
          <a:bodyPr/>
          <a:lstStyle>
            <a:lvl1pPr>
              <a:defRPr/>
            </a:lvl1pPr>
          </a:lstStyle>
          <a:p>
            <a:pPr>
              <a:defRPr/>
            </a:pPr>
            <a:fld id="{97EFAFDA-E595-4CCF-B5A2-772AA44259D8}" type="slidenum">
              <a:rPr lang="en-GB"/>
              <a:pPr>
                <a:defRPr/>
              </a:pPr>
              <a:t>‹#›</a:t>
            </a:fld>
            <a:endParaRPr lang="en-GB"/>
          </a:p>
        </p:txBody>
      </p:sp>
    </p:spTree>
    <p:extLst>
      <p:ext uri="{BB962C8B-B14F-4D97-AF65-F5344CB8AC3E}">
        <p14:creationId xmlns:p14="http://schemas.microsoft.com/office/powerpoint/2010/main" val="1736304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fld id="{1CB28A9A-9476-4472-881C-F5B425CC5889}" type="datetimeFigureOut">
              <a:rPr lang="en-US"/>
              <a:pPr>
                <a:defRPr/>
              </a:pPr>
              <a:t>11/9/2017</a:t>
            </a:fld>
            <a:endParaRPr lang="en-GB"/>
          </a:p>
        </p:txBody>
      </p:sp>
      <p:sp>
        <p:nvSpPr>
          <p:cNvPr id="8" name="Rectangle 7"/>
          <p:cNvSpPr>
            <a:spLocks noGrp="1" noChangeArrowheads="1"/>
          </p:cNvSpPr>
          <p:nvPr>
            <p:ph type="ftr" sz="quarter" idx="11"/>
          </p:nvPr>
        </p:nvSpPr>
        <p:spPr>
          <a:ln/>
        </p:spPr>
        <p:txBody>
          <a:bodyPr/>
          <a:lstStyle>
            <a:lvl1pPr>
              <a:defRPr/>
            </a:lvl1pPr>
          </a:lstStyle>
          <a:p>
            <a:pPr>
              <a:defRPr/>
            </a:pPr>
            <a:endParaRPr lang="en-GB"/>
          </a:p>
        </p:txBody>
      </p:sp>
      <p:sp>
        <p:nvSpPr>
          <p:cNvPr id="9" name="Rectangle 8"/>
          <p:cNvSpPr>
            <a:spLocks noGrp="1" noChangeArrowheads="1"/>
          </p:cNvSpPr>
          <p:nvPr>
            <p:ph type="sldNum" sz="quarter" idx="12"/>
          </p:nvPr>
        </p:nvSpPr>
        <p:spPr>
          <a:ln/>
        </p:spPr>
        <p:txBody>
          <a:bodyPr/>
          <a:lstStyle>
            <a:lvl1pPr>
              <a:defRPr/>
            </a:lvl1pPr>
          </a:lstStyle>
          <a:p>
            <a:pPr>
              <a:defRPr/>
            </a:pPr>
            <a:fld id="{D916E684-CCF3-4D7A-ACB4-1B12A5E3BFCE}" type="slidenum">
              <a:rPr lang="en-GB"/>
              <a:pPr>
                <a:defRPr/>
              </a:pPr>
              <a:t>‹#›</a:t>
            </a:fld>
            <a:endParaRPr lang="en-GB"/>
          </a:p>
        </p:txBody>
      </p:sp>
    </p:spTree>
    <p:extLst>
      <p:ext uri="{BB962C8B-B14F-4D97-AF65-F5344CB8AC3E}">
        <p14:creationId xmlns:p14="http://schemas.microsoft.com/office/powerpoint/2010/main" val="914348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fld id="{BB4AB4EB-8DBE-4711-962B-D552ACDFC0DE}" type="datetimeFigureOut">
              <a:rPr lang="en-US"/>
              <a:pPr>
                <a:defRPr/>
              </a:pPr>
              <a:t>11/9/2017</a:t>
            </a:fld>
            <a:endParaRPr lang="en-GB"/>
          </a:p>
        </p:txBody>
      </p:sp>
      <p:sp>
        <p:nvSpPr>
          <p:cNvPr id="4" name="Rectangle 7"/>
          <p:cNvSpPr>
            <a:spLocks noGrp="1" noChangeArrowheads="1"/>
          </p:cNvSpPr>
          <p:nvPr>
            <p:ph type="ftr" sz="quarter" idx="11"/>
          </p:nvPr>
        </p:nvSpPr>
        <p:spPr>
          <a:ln/>
        </p:spPr>
        <p:txBody>
          <a:bodyPr/>
          <a:lstStyle>
            <a:lvl1pPr>
              <a:defRPr/>
            </a:lvl1pPr>
          </a:lstStyle>
          <a:p>
            <a:pPr>
              <a:defRPr/>
            </a:pPr>
            <a:endParaRPr lang="en-GB"/>
          </a:p>
        </p:txBody>
      </p:sp>
      <p:sp>
        <p:nvSpPr>
          <p:cNvPr id="5" name="Rectangle 8"/>
          <p:cNvSpPr>
            <a:spLocks noGrp="1" noChangeArrowheads="1"/>
          </p:cNvSpPr>
          <p:nvPr>
            <p:ph type="sldNum" sz="quarter" idx="12"/>
          </p:nvPr>
        </p:nvSpPr>
        <p:spPr>
          <a:ln/>
        </p:spPr>
        <p:txBody>
          <a:bodyPr/>
          <a:lstStyle>
            <a:lvl1pPr>
              <a:defRPr/>
            </a:lvl1pPr>
          </a:lstStyle>
          <a:p>
            <a:pPr>
              <a:defRPr/>
            </a:pPr>
            <a:fld id="{42FBE09C-B127-465D-9DFB-9CB06B5E88D7}" type="slidenum">
              <a:rPr lang="en-GB"/>
              <a:pPr>
                <a:defRPr/>
              </a:pPr>
              <a:t>‹#›</a:t>
            </a:fld>
            <a:endParaRPr lang="en-GB"/>
          </a:p>
        </p:txBody>
      </p:sp>
    </p:spTree>
    <p:extLst>
      <p:ext uri="{BB962C8B-B14F-4D97-AF65-F5344CB8AC3E}">
        <p14:creationId xmlns:p14="http://schemas.microsoft.com/office/powerpoint/2010/main" val="392568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 xmlns:a16="http://schemas.microsoft.com/office/drawing/2014/main" id="{9B739C63-1246-4AC5-A4A3-95CCC4B7FBF5}"/>
              </a:ext>
            </a:extLst>
          </p:cNvPr>
          <p:cNvSpPr>
            <a:spLocks noGrp="1" noChangeArrowheads="1"/>
          </p:cNvSpPr>
          <p:nvPr>
            <p:ph type="dt" sz="half" idx="10"/>
          </p:nvPr>
        </p:nvSpPr>
        <p:spPr>
          <a:ln/>
        </p:spPr>
        <p:txBody>
          <a:bodyPr/>
          <a:lstStyle>
            <a:lvl1pPr>
              <a:defRPr/>
            </a:lvl1pPr>
          </a:lstStyle>
          <a:p>
            <a:pPr>
              <a:defRPr/>
            </a:pPr>
            <a:r>
              <a:rPr lang="en-GB"/>
              <a:t>09.09.08</a:t>
            </a:r>
          </a:p>
        </p:txBody>
      </p:sp>
      <p:sp>
        <p:nvSpPr>
          <p:cNvPr id="5" name="Rectangle 5">
            <a:extLst>
              <a:ext uri="{FF2B5EF4-FFF2-40B4-BE49-F238E27FC236}">
                <a16:creationId xmlns="" xmlns:a16="http://schemas.microsoft.com/office/drawing/2014/main" id="{F67A9160-C3CC-45CB-82EC-43800AB6CD38}"/>
              </a:ext>
            </a:extLst>
          </p:cNvPr>
          <p:cNvSpPr>
            <a:spLocks noGrp="1" noChangeArrowheads="1"/>
          </p:cNvSpPr>
          <p:nvPr>
            <p:ph type="ftr" sz="quarter" idx="11"/>
          </p:nvPr>
        </p:nvSpPr>
        <p:spPr>
          <a:ln/>
        </p:spPr>
        <p:txBody>
          <a:bodyPr/>
          <a:lstStyle>
            <a:lvl1pPr>
              <a:defRPr/>
            </a:lvl1pPr>
          </a:lstStyle>
          <a:p>
            <a:pPr>
              <a:defRPr/>
            </a:pPr>
            <a:r>
              <a:rPr lang="en-GB"/>
              <a:t>Spire Healthcare Three Year Plan 2009-11</a:t>
            </a:r>
          </a:p>
        </p:txBody>
      </p:sp>
      <p:sp>
        <p:nvSpPr>
          <p:cNvPr id="6" name="Rectangle 6">
            <a:extLst>
              <a:ext uri="{FF2B5EF4-FFF2-40B4-BE49-F238E27FC236}">
                <a16:creationId xmlns="" xmlns:a16="http://schemas.microsoft.com/office/drawing/2014/main" id="{0B1CED68-DC8A-4EDA-9563-C65D5705A79E}"/>
              </a:ext>
            </a:extLst>
          </p:cNvPr>
          <p:cNvSpPr>
            <a:spLocks noGrp="1" noChangeArrowheads="1"/>
          </p:cNvSpPr>
          <p:nvPr>
            <p:ph type="sldNum" sz="quarter" idx="12"/>
          </p:nvPr>
        </p:nvSpPr>
        <p:spPr>
          <a:ln/>
        </p:spPr>
        <p:txBody>
          <a:bodyPr/>
          <a:lstStyle>
            <a:lvl1pPr>
              <a:defRPr/>
            </a:lvl1pPr>
          </a:lstStyle>
          <a:p>
            <a:fld id="{9A078196-E01A-4557-A541-AC241EC4705F}" type="slidenum">
              <a:rPr lang="en-GB" altLang="en-US"/>
              <a:pPr/>
              <a:t>‹#›</a:t>
            </a:fld>
            <a:endParaRPr lang="en-GB" altLang="en-US"/>
          </a:p>
        </p:txBody>
      </p:sp>
    </p:spTree>
    <p:extLst>
      <p:ext uri="{BB962C8B-B14F-4D97-AF65-F5344CB8AC3E}">
        <p14:creationId xmlns:p14="http://schemas.microsoft.com/office/powerpoint/2010/main" val="19463084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7046EFDE-BD95-466B-A993-E95F77F25D61}" type="datetimeFigureOut">
              <a:rPr lang="en-US"/>
              <a:pPr>
                <a:defRPr/>
              </a:pPr>
              <a:t>11/9/2017</a:t>
            </a:fld>
            <a:endParaRPr lang="en-GB"/>
          </a:p>
        </p:txBody>
      </p:sp>
      <p:sp>
        <p:nvSpPr>
          <p:cNvPr id="3" name="Rectangle 7"/>
          <p:cNvSpPr>
            <a:spLocks noGrp="1" noChangeArrowheads="1"/>
          </p:cNvSpPr>
          <p:nvPr>
            <p:ph type="ftr" sz="quarter" idx="11"/>
          </p:nvPr>
        </p:nvSpPr>
        <p:spPr>
          <a:ln/>
        </p:spPr>
        <p:txBody>
          <a:bodyPr/>
          <a:lstStyle>
            <a:lvl1pPr>
              <a:defRPr/>
            </a:lvl1pPr>
          </a:lstStyle>
          <a:p>
            <a:pPr>
              <a:defRPr/>
            </a:pPr>
            <a:endParaRPr lang="en-GB"/>
          </a:p>
        </p:txBody>
      </p:sp>
      <p:sp>
        <p:nvSpPr>
          <p:cNvPr id="4" name="Rectangle 8"/>
          <p:cNvSpPr>
            <a:spLocks noGrp="1" noChangeArrowheads="1"/>
          </p:cNvSpPr>
          <p:nvPr>
            <p:ph type="sldNum" sz="quarter" idx="12"/>
          </p:nvPr>
        </p:nvSpPr>
        <p:spPr>
          <a:ln/>
        </p:spPr>
        <p:txBody>
          <a:bodyPr/>
          <a:lstStyle>
            <a:lvl1pPr>
              <a:defRPr/>
            </a:lvl1pPr>
          </a:lstStyle>
          <a:p>
            <a:pPr>
              <a:defRPr/>
            </a:pPr>
            <a:fld id="{4A767000-0D5B-4EA0-BECF-5E83AF01AECA}" type="slidenum">
              <a:rPr lang="en-GB"/>
              <a:pPr>
                <a:defRPr/>
              </a:pPr>
              <a:t>‹#›</a:t>
            </a:fld>
            <a:endParaRPr lang="en-GB"/>
          </a:p>
        </p:txBody>
      </p:sp>
    </p:spTree>
    <p:extLst>
      <p:ext uri="{BB962C8B-B14F-4D97-AF65-F5344CB8AC3E}">
        <p14:creationId xmlns:p14="http://schemas.microsoft.com/office/powerpoint/2010/main" val="16263711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fld id="{6EAD773A-2CC1-4D6A-8821-3CE73C2A854F}" type="datetimeFigureOut">
              <a:rPr lang="en-US"/>
              <a:pPr>
                <a:defRPr/>
              </a:pPr>
              <a:t>11/9/2017</a:t>
            </a:fld>
            <a:endParaRPr lang="en-GB"/>
          </a:p>
        </p:txBody>
      </p:sp>
      <p:sp>
        <p:nvSpPr>
          <p:cNvPr id="6" name="Rectangle 7"/>
          <p:cNvSpPr>
            <a:spLocks noGrp="1" noChangeArrowheads="1"/>
          </p:cNvSpPr>
          <p:nvPr>
            <p:ph type="ftr" sz="quarter" idx="11"/>
          </p:nvPr>
        </p:nvSpPr>
        <p:spPr>
          <a:ln/>
        </p:spPr>
        <p:txBody>
          <a:bodyPr/>
          <a:lstStyle>
            <a:lvl1pPr>
              <a:defRPr/>
            </a:lvl1pPr>
          </a:lstStyle>
          <a:p>
            <a:pPr>
              <a:defRPr/>
            </a:pPr>
            <a:endParaRPr lang="en-GB"/>
          </a:p>
        </p:txBody>
      </p:sp>
      <p:sp>
        <p:nvSpPr>
          <p:cNvPr id="7" name="Rectangle 8"/>
          <p:cNvSpPr>
            <a:spLocks noGrp="1" noChangeArrowheads="1"/>
          </p:cNvSpPr>
          <p:nvPr>
            <p:ph type="sldNum" sz="quarter" idx="12"/>
          </p:nvPr>
        </p:nvSpPr>
        <p:spPr>
          <a:ln/>
        </p:spPr>
        <p:txBody>
          <a:bodyPr/>
          <a:lstStyle>
            <a:lvl1pPr>
              <a:defRPr/>
            </a:lvl1pPr>
          </a:lstStyle>
          <a:p>
            <a:pPr>
              <a:defRPr/>
            </a:pPr>
            <a:fld id="{4320BDD5-CF0F-49D4-845F-C9058BB145AB}" type="slidenum">
              <a:rPr lang="en-GB"/>
              <a:pPr>
                <a:defRPr/>
              </a:pPr>
              <a:t>‹#›</a:t>
            </a:fld>
            <a:endParaRPr lang="en-GB"/>
          </a:p>
        </p:txBody>
      </p:sp>
    </p:spTree>
    <p:extLst>
      <p:ext uri="{BB962C8B-B14F-4D97-AF65-F5344CB8AC3E}">
        <p14:creationId xmlns:p14="http://schemas.microsoft.com/office/powerpoint/2010/main" val="2775119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fld id="{7036DAFE-A3E4-4F64-9A42-E13655ADF702}" type="datetimeFigureOut">
              <a:rPr lang="en-US"/>
              <a:pPr>
                <a:defRPr/>
              </a:pPr>
              <a:t>11/9/2017</a:t>
            </a:fld>
            <a:endParaRPr lang="en-GB"/>
          </a:p>
        </p:txBody>
      </p:sp>
      <p:sp>
        <p:nvSpPr>
          <p:cNvPr id="6" name="Rectangle 7"/>
          <p:cNvSpPr>
            <a:spLocks noGrp="1" noChangeArrowheads="1"/>
          </p:cNvSpPr>
          <p:nvPr>
            <p:ph type="ftr" sz="quarter" idx="11"/>
          </p:nvPr>
        </p:nvSpPr>
        <p:spPr>
          <a:ln/>
        </p:spPr>
        <p:txBody>
          <a:bodyPr/>
          <a:lstStyle>
            <a:lvl1pPr>
              <a:defRPr/>
            </a:lvl1pPr>
          </a:lstStyle>
          <a:p>
            <a:pPr>
              <a:defRPr/>
            </a:pPr>
            <a:endParaRPr lang="en-GB"/>
          </a:p>
        </p:txBody>
      </p:sp>
      <p:sp>
        <p:nvSpPr>
          <p:cNvPr id="7" name="Rectangle 8"/>
          <p:cNvSpPr>
            <a:spLocks noGrp="1" noChangeArrowheads="1"/>
          </p:cNvSpPr>
          <p:nvPr>
            <p:ph type="sldNum" sz="quarter" idx="12"/>
          </p:nvPr>
        </p:nvSpPr>
        <p:spPr>
          <a:ln/>
        </p:spPr>
        <p:txBody>
          <a:bodyPr/>
          <a:lstStyle>
            <a:lvl1pPr>
              <a:defRPr/>
            </a:lvl1pPr>
          </a:lstStyle>
          <a:p>
            <a:pPr>
              <a:defRPr/>
            </a:pPr>
            <a:fld id="{E6FBB5D1-F5CD-490E-B4B1-35B87E750C86}" type="slidenum">
              <a:rPr lang="en-GB"/>
              <a:pPr>
                <a:defRPr/>
              </a:pPr>
              <a:t>‹#›</a:t>
            </a:fld>
            <a:endParaRPr lang="en-GB"/>
          </a:p>
        </p:txBody>
      </p:sp>
    </p:spTree>
    <p:extLst>
      <p:ext uri="{BB962C8B-B14F-4D97-AF65-F5344CB8AC3E}">
        <p14:creationId xmlns:p14="http://schemas.microsoft.com/office/powerpoint/2010/main" val="1007793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A47AA135-ED84-48A6-9092-D49F178875FC}" type="datetimeFigureOut">
              <a:rPr lang="en-US"/>
              <a:pPr>
                <a:defRPr/>
              </a:pPr>
              <a:t>11/9/2017</a:t>
            </a:fld>
            <a:endParaRPr lang="en-GB"/>
          </a:p>
        </p:txBody>
      </p:sp>
      <p:sp>
        <p:nvSpPr>
          <p:cNvPr id="5" name="Rectangle 7"/>
          <p:cNvSpPr>
            <a:spLocks noGrp="1" noChangeArrowheads="1"/>
          </p:cNvSpPr>
          <p:nvPr>
            <p:ph type="ftr" sz="quarter" idx="11"/>
          </p:nvPr>
        </p:nvSpPr>
        <p:spPr>
          <a:ln/>
        </p:spPr>
        <p:txBody>
          <a:bodyPr/>
          <a:lstStyle>
            <a:lvl1pPr>
              <a:defRPr/>
            </a:lvl1pPr>
          </a:lstStyle>
          <a:p>
            <a:pPr>
              <a:defRPr/>
            </a:pPr>
            <a:endParaRPr lang="en-GB"/>
          </a:p>
        </p:txBody>
      </p:sp>
      <p:sp>
        <p:nvSpPr>
          <p:cNvPr id="6" name="Rectangle 8"/>
          <p:cNvSpPr>
            <a:spLocks noGrp="1" noChangeArrowheads="1"/>
          </p:cNvSpPr>
          <p:nvPr>
            <p:ph type="sldNum" sz="quarter" idx="12"/>
          </p:nvPr>
        </p:nvSpPr>
        <p:spPr>
          <a:ln/>
        </p:spPr>
        <p:txBody>
          <a:bodyPr/>
          <a:lstStyle>
            <a:lvl1pPr>
              <a:defRPr/>
            </a:lvl1pPr>
          </a:lstStyle>
          <a:p>
            <a:pPr>
              <a:defRPr/>
            </a:pPr>
            <a:fld id="{27F388D2-6496-4B33-B28A-C5C4A3376B4E}" type="slidenum">
              <a:rPr lang="en-GB"/>
              <a:pPr>
                <a:defRPr/>
              </a:pPr>
              <a:t>‹#›</a:t>
            </a:fld>
            <a:endParaRPr lang="en-GB"/>
          </a:p>
        </p:txBody>
      </p:sp>
    </p:spTree>
    <p:extLst>
      <p:ext uri="{BB962C8B-B14F-4D97-AF65-F5344CB8AC3E}">
        <p14:creationId xmlns:p14="http://schemas.microsoft.com/office/powerpoint/2010/main" val="8055119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DDFA320A-08D8-4A1B-8785-CDDCED856655}" type="datetimeFigureOut">
              <a:rPr lang="en-US"/>
              <a:pPr>
                <a:defRPr/>
              </a:pPr>
              <a:t>11/9/2017</a:t>
            </a:fld>
            <a:endParaRPr lang="en-GB"/>
          </a:p>
        </p:txBody>
      </p:sp>
      <p:sp>
        <p:nvSpPr>
          <p:cNvPr id="5" name="Rectangle 7"/>
          <p:cNvSpPr>
            <a:spLocks noGrp="1" noChangeArrowheads="1"/>
          </p:cNvSpPr>
          <p:nvPr>
            <p:ph type="ftr" sz="quarter" idx="11"/>
          </p:nvPr>
        </p:nvSpPr>
        <p:spPr>
          <a:ln/>
        </p:spPr>
        <p:txBody>
          <a:bodyPr/>
          <a:lstStyle>
            <a:lvl1pPr>
              <a:defRPr/>
            </a:lvl1pPr>
          </a:lstStyle>
          <a:p>
            <a:pPr>
              <a:defRPr/>
            </a:pPr>
            <a:endParaRPr lang="en-GB"/>
          </a:p>
        </p:txBody>
      </p:sp>
      <p:sp>
        <p:nvSpPr>
          <p:cNvPr id="6" name="Rectangle 8"/>
          <p:cNvSpPr>
            <a:spLocks noGrp="1" noChangeArrowheads="1"/>
          </p:cNvSpPr>
          <p:nvPr>
            <p:ph type="sldNum" sz="quarter" idx="12"/>
          </p:nvPr>
        </p:nvSpPr>
        <p:spPr>
          <a:ln/>
        </p:spPr>
        <p:txBody>
          <a:bodyPr/>
          <a:lstStyle>
            <a:lvl1pPr>
              <a:defRPr/>
            </a:lvl1pPr>
          </a:lstStyle>
          <a:p>
            <a:pPr>
              <a:defRPr/>
            </a:pPr>
            <a:fld id="{C5CDA2F9-3AB8-4777-8D36-97F0D2C92B2E}" type="slidenum">
              <a:rPr lang="en-GB"/>
              <a:pPr>
                <a:defRPr/>
              </a:pPr>
              <a:t>‹#›</a:t>
            </a:fld>
            <a:endParaRPr lang="en-GB"/>
          </a:p>
        </p:txBody>
      </p:sp>
    </p:spTree>
    <p:extLst>
      <p:ext uri="{BB962C8B-B14F-4D97-AF65-F5344CB8AC3E}">
        <p14:creationId xmlns:p14="http://schemas.microsoft.com/office/powerpoint/2010/main" val="9586543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and Content: Emphasis">
    <p:spTree>
      <p:nvGrpSpPr>
        <p:cNvPr id="1" name=""/>
        <p:cNvGrpSpPr/>
        <p:nvPr/>
      </p:nvGrpSpPr>
      <p:grpSpPr>
        <a:xfrm>
          <a:off x="0" y="0"/>
          <a:ext cx="0" cy="0"/>
          <a:chOff x="0" y="0"/>
          <a:chExt cx="0" cy="0"/>
        </a:xfrm>
      </p:grpSpPr>
      <p:pic>
        <p:nvPicPr>
          <p:cNvPr id="4" name="Picture 6"/>
          <p:cNvPicPr>
            <a:picLocks noChangeAspect="1"/>
          </p:cNvPicPr>
          <p:nvPr/>
        </p:nvPicPr>
        <p:blipFill>
          <a:blip r:embed="rId2"/>
          <a:srcRect l="2599" r="5875" b="5263"/>
          <a:stretch>
            <a:fillRect/>
          </a:stretch>
        </p:blipFill>
        <p:spPr bwMode="auto">
          <a:xfrm>
            <a:off x="4763" y="5867400"/>
            <a:ext cx="9144000" cy="1054100"/>
          </a:xfrm>
          <a:prstGeom prst="rect">
            <a:avLst/>
          </a:prstGeom>
          <a:noFill/>
          <a:ln w="9525">
            <a:noFill/>
            <a:miter lim="800000"/>
            <a:headEnd/>
            <a:tailEnd/>
          </a:ln>
        </p:spPr>
      </p:pic>
      <p:sp>
        <p:nvSpPr>
          <p:cNvPr id="2" name="Title 1"/>
          <p:cNvSpPr>
            <a:spLocks noGrp="1"/>
          </p:cNvSpPr>
          <p:nvPr>
            <p:ph type="title"/>
          </p:nvPr>
        </p:nvSpPr>
        <p:spPr/>
        <p:txBody>
          <a:bodyPr/>
          <a:lstStyle/>
          <a:p>
            <a:r>
              <a:rPr lang="en-GB"/>
              <a:t>Click to edit Master title style</a:t>
            </a:r>
            <a:endParaRPr lang="en-US"/>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2"/>
          <p:cNvSpPr>
            <a:spLocks noGrp="1"/>
          </p:cNvSpPr>
          <p:nvPr>
            <p:ph type="dt" sz="half" idx="10"/>
          </p:nvPr>
        </p:nvSpPr>
        <p:spPr/>
        <p:txBody>
          <a:bodyPr/>
          <a:lstStyle>
            <a:lvl1pPr>
              <a:defRPr>
                <a:solidFill>
                  <a:schemeClr val="tx1">
                    <a:lumMod val="85000"/>
                    <a:lumOff val="15000"/>
                  </a:schemeClr>
                </a:solidFill>
              </a:defRPr>
            </a:lvl1pPr>
          </a:lstStyle>
          <a:p>
            <a:pPr>
              <a:defRPr/>
            </a:pPr>
            <a:fld id="{452D4B2B-7A57-48F7-83A0-77394D3B1A3E}" type="datetimeFigureOut">
              <a:rPr lang="en-US"/>
              <a:pPr>
                <a:defRPr/>
              </a:pPr>
              <a:t>11/9/2017</a:t>
            </a:fld>
            <a:endParaRPr lang="en-US" dirty="0"/>
          </a:p>
        </p:txBody>
      </p:sp>
      <p:sp>
        <p:nvSpPr>
          <p:cNvPr id="7" name="Footer Placeholder 3"/>
          <p:cNvSpPr>
            <a:spLocks noGrp="1"/>
          </p:cNvSpPr>
          <p:nvPr>
            <p:ph type="ftr" sz="quarter" idx="11"/>
          </p:nvPr>
        </p:nvSpPr>
        <p:spPr/>
        <p:txBody>
          <a:bodyPr/>
          <a:lstStyle>
            <a:lvl1pPr>
              <a:defRPr>
                <a:solidFill>
                  <a:schemeClr val="tx1">
                    <a:lumMod val="85000"/>
                    <a:lumOff val="15000"/>
                  </a:schemeClr>
                </a:solidFill>
              </a:defRPr>
            </a:lvl1pPr>
          </a:lstStyle>
          <a:p>
            <a:pPr>
              <a:defRPr/>
            </a:pPr>
            <a:endParaRPr lang="en-US"/>
          </a:p>
        </p:txBody>
      </p:sp>
      <p:sp>
        <p:nvSpPr>
          <p:cNvPr id="8"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pPr>
              <a:defRPr/>
            </a:pPr>
            <a:fld id="{F061A274-56CD-4C48-8580-79585FB7DFAB}" type="slidenum">
              <a:rPr lang="en-US"/>
              <a:pPr>
                <a:defRPr/>
              </a:pPr>
              <a:t>‹#›</a:t>
            </a:fld>
            <a:endParaRPr lang="en-US" dirty="0"/>
          </a:p>
        </p:txBody>
      </p:sp>
    </p:spTree>
    <p:extLst>
      <p:ext uri="{BB962C8B-B14F-4D97-AF65-F5344CB8AC3E}">
        <p14:creationId xmlns:p14="http://schemas.microsoft.com/office/powerpoint/2010/main" val="2959470342"/>
      </p:ext>
    </p:extLst>
  </p:cSld>
  <p:clrMapOvr>
    <a:masterClrMapping/>
  </p:clrMapOvr>
  <p:transition advClick="0" advTm="2000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GB"/>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7B7AC876-A6C3-46BD-907E-62916018ACBE}" type="datetimeFigureOut">
              <a:rPr lang="en-US"/>
              <a:pPr>
                <a:defRPr/>
              </a:pPr>
              <a:t>11/9/2017</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D23FD04-5750-4367-B657-BA08CDF070E1}" type="slidenum">
              <a:rPr lang="en-US"/>
              <a:pPr>
                <a:defRPr/>
              </a:pPr>
              <a:t>‹#›</a:t>
            </a:fld>
            <a:endParaRPr lang="en-US" dirty="0"/>
          </a:p>
        </p:txBody>
      </p:sp>
    </p:spTree>
    <p:extLst>
      <p:ext uri="{BB962C8B-B14F-4D97-AF65-F5344CB8AC3E}">
        <p14:creationId xmlns:p14="http://schemas.microsoft.com/office/powerpoint/2010/main" val="2755832730"/>
      </p:ext>
    </p:extLst>
  </p:cSld>
  <p:clrMapOvr>
    <a:masterClrMapping/>
  </p:clrMapOvr>
  <p:transition advClick="0" advTm="2000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a:srcRect/>
          <a:stretch>
            <a:fillRect/>
          </a:stretch>
        </p:blipFill>
        <p:spPr bwMode="auto">
          <a:xfrm>
            <a:off x="0" y="762000"/>
            <a:ext cx="2444750" cy="2286000"/>
          </a:xfrm>
          <a:prstGeom prst="rect">
            <a:avLst/>
          </a:prstGeom>
          <a:noFill/>
          <a:ln w="9525">
            <a:noFill/>
            <a:miter lim="800000"/>
            <a:headEnd/>
            <a:tailEnd/>
          </a:ln>
        </p:spPr>
      </p:pic>
      <p:sp>
        <p:nvSpPr>
          <p:cNvPr id="2" name="Title 1"/>
          <p:cNvSpPr>
            <a:spLocks noGrp="1"/>
          </p:cNvSpPr>
          <p:nvPr>
            <p:ph type="title"/>
          </p:nvPr>
        </p:nvSpPr>
        <p:spPr>
          <a:xfrm>
            <a:off x="1124400" y="2077200"/>
            <a:ext cx="7010400" cy="1143000"/>
          </a:xfrm>
        </p:spPr>
        <p:txBody>
          <a:bodyPr/>
          <a:lstStyle>
            <a:lvl1pPr algn="l">
              <a:defRPr/>
            </a:lvl1pPr>
          </a:lstStyle>
          <a:p>
            <a:r>
              <a:rPr lang="en-GB"/>
              <a:t>Click to edit Master title style</a:t>
            </a:r>
            <a:endParaRPr lang="en-US" dirty="0"/>
          </a:p>
        </p:txBody>
      </p:sp>
      <p:sp>
        <p:nvSpPr>
          <p:cNvPr id="4" name="Date Placeholder 2"/>
          <p:cNvSpPr>
            <a:spLocks noGrp="1"/>
          </p:cNvSpPr>
          <p:nvPr>
            <p:ph type="dt" sz="half" idx="10"/>
          </p:nvPr>
        </p:nvSpPr>
        <p:spPr/>
        <p:txBody>
          <a:bodyPr/>
          <a:lstStyle>
            <a:lvl1pPr>
              <a:defRPr>
                <a:solidFill>
                  <a:schemeClr val="bg1"/>
                </a:solidFill>
              </a:defRPr>
            </a:lvl1pPr>
          </a:lstStyle>
          <a:p>
            <a:pPr>
              <a:defRPr/>
            </a:pPr>
            <a:fld id="{BC24C51A-C649-4122-9C12-DE8A81ED34E0}" type="datetimeFigureOut">
              <a:rPr lang="en-US"/>
              <a:pPr>
                <a:defRPr/>
              </a:pPr>
              <a:t>11/9/2017</a:t>
            </a:fld>
            <a:endParaRPr lang="en-US" dirty="0"/>
          </a:p>
        </p:txBody>
      </p:sp>
      <p:sp>
        <p:nvSpPr>
          <p:cNvPr id="5" name="Footer Placeholder 3"/>
          <p:cNvSpPr>
            <a:spLocks noGrp="1"/>
          </p:cNvSpPr>
          <p:nvPr>
            <p:ph type="ftr" sz="quarter" idx="11"/>
          </p:nvPr>
        </p:nvSpPr>
        <p:spPr/>
        <p:txBody>
          <a:bodyPr/>
          <a:lstStyle>
            <a:lvl1pPr>
              <a:defRPr>
                <a:solidFill>
                  <a:schemeClr val="bg1"/>
                </a:solidFill>
              </a:defRPr>
            </a:lvl1pPr>
          </a:lstStyle>
          <a:p>
            <a:pPr>
              <a:defRPr/>
            </a:pPr>
            <a:endParaRPr lang="en-US"/>
          </a:p>
        </p:txBody>
      </p:sp>
      <p:sp>
        <p:nvSpPr>
          <p:cNvPr id="6" name="Slide Number Placeholder 4"/>
          <p:cNvSpPr>
            <a:spLocks noGrp="1"/>
          </p:cNvSpPr>
          <p:nvPr>
            <p:ph type="sldNum" sz="quarter" idx="12"/>
          </p:nvPr>
        </p:nvSpPr>
        <p:spPr/>
        <p:txBody>
          <a:bodyPr/>
          <a:lstStyle>
            <a:lvl1pPr>
              <a:defRPr>
                <a:solidFill>
                  <a:schemeClr val="bg1"/>
                </a:solidFill>
              </a:defRPr>
            </a:lvl1pPr>
          </a:lstStyle>
          <a:p>
            <a:pPr>
              <a:defRPr/>
            </a:pPr>
            <a:fld id="{ABCD68E5-A550-41F7-8BB4-C1A893EBB6F5}" type="slidenum">
              <a:rPr lang="en-US"/>
              <a:pPr>
                <a:defRPr/>
              </a:pPr>
              <a:t>‹#›</a:t>
            </a:fld>
            <a:endParaRPr lang="en-US" dirty="0"/>
          </a:p>
        </p:txBody>
      </p:sp>
    </p:spTree>
    <p:extLst>
      <p:ext uri="{BB962C8B-B14F-4D97-AF65-F5344CB8AC3E}">
        <p14:creationId xmlns:p14="http://schemas.microsoft.com/office/powerpoint/2010/main" val="1046658039"/>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Only: Emphasis">
    <p:spTree>
      <p:nvGrpSpPr>
        <p:cNvPr id="1" name=""/>
        <p:cNvGrpSpPr/>
        <p:nvPr/>
      </p:nvGrpSpPr>
      <p:grpSpPr>
        <a:xfrm>
          <a:off x="0" y="0"/>
          <a:ext cx="0" cy="0"/>
          <a:chOff x="0" y="0"/>
          <a:chExt cx="0" cy="0"/>
        </a:xfrm>
      </p:grpSpPr>
      <p:sp>
        <p:nvSpPr>
          <p:cNvPr id="6" name="Title 1"/>
          <p:cNvSpPr>
            <a:spLocks noGrp="1"/>
          </p:cNvSpPr>
          <p:nvPr>
            <p:ph type="title"/>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a:t>Click to edit Master title style</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Date Placeholder 1"/>
          <p:cNvSpPr>
            <a:spLocks noGrp="1"/>
          </p:cNvSpPr>
          <p:nvPr>
            <p:ph type="dt" sz="half" idx="10"/>
          </p:nvPr>
        </p:nvSpPr>
        <p:spPr/>
        <p:txBody>
          <a:bodyPr/>
          <a:lstStyle>
            <a:lvl1pPr>
              <a:defRPr/>
            </a:lvl1pPr>
          </a:lstStyle>
          <a:p>
            <a:pPr>
              <a:defRPr/>
            </a:pPr>
            <a:fld id="{1D136C65-95E1-4C78-9F39-BC9EB667A377}" type="datetimeFigureOut">
              <a:rPr lang="en-US"/>
              <a:pPr>
                <a:defRPr/>
              </a:pPr>
              <a:t>11/9/2017</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8" name="Slide Number Placeholder 3"/>
          <p:cNvSpPr>
            <a:spLocks noGrp="1"/>
          </p:cNvSpPr>
          <p:nvPr>
            <p:ph type="sldNum" sz="quarter" idx="12"/>
          </p:nvPr>
        </p:nvSpPr>
        <p:spPr/>
        <p:txBody>
          <a:bodyPr/>
          <a:lstStyle>
            <a:lvl1pPr>
              <a:defRPr/>
            </a:lvl1pPr>
          </a:lstStyle>
          <a:p>
            <a:pPr>
              <a:defRPr/>
            </a:pPr>
            <a:fld id="{BB3693D1-E1DF-4D17-A156-3DFCA7819CE0}" type="slidenum">
              <a:rPr lang="en-US"/>
              <a:pPr>
                <a:defRPr/>
              </a:pPr>
              <a:t>‹#›</a:t>
            </a:fld>
            <a:endParaRPr lang="en-US" dirty="0"/>
          </a:p>
        </p:txBody>
      </p:sp>
    </p:spTree>
    <p:extLst>
      <p:ext uri="{BB962C8B-B14F-4D97-AF65-F5344CB8AC3E}">
        <p14:creationId xmlns:p14="http://schemas.microsoft.com/office/powerpoint/2010/main" val="1795365326"/>
      </p:ext>
    </p:extLst>
  </p:cSld>
  <p:clrMapOvr>
    <a:masterClrMapping/>
  </p:clrMapOvr>
  <p:transition advClick="0" advTm="2000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with Text ">
    <p:spTree>
      <p:nvGrpSpPr>
        <p:cNvPr id="1" name=""/>
        <p:cNvGrpSpPr/>
        <p:nvPr/>
      </p:nvGrpSpPr>
      <p:grpSpPr>
        <a:xfrm>
          <a:off x="0" y="0"/>
          <a:ext cx="0" cy="0"/>
          <a:chOff x="0" y="0"/>
          <a:chExt cx="0" cy="0"/>
        </a:xfrm>
      </p:grpSpPr>
      <p:sp>
        <p:nvSpPr>
          <p:cNvPr id="4" name="Rectangle 6"/>
          <p:cNvSpPr/>
          <p:nvPr userDrawn="1"/>
        </p:nvSpPr>
        <p:spPr>
          <a:xfrm>
            <a:off x="1" y="2895600"/>
            <a:ext cx="7545385"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GB"/>
              <a:t>Click to edit Master title style</a:t>
            </a:r>
            <a:endParaRPr lang="en-US" dirty="0"/>
          </a:p>
        </p:txBody>
      </p:sp>
      <p:sp>
        <p:nvSpPr>
          <p:cNvPr id="10" name="Text Placeholder 15"/>
          <p:cNvSpPr>
            <a:spLocks noGrp="1"/>
          </p:cNvSpPr>
          <p:nvPr>
            <p:ph type="body" sz="quarter" idx="14"/>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a:t>Click to edit Master text styles</a:t>
            </a:r>
          </a:p>
        </p:txBody>
      </p:sp>
      <p:sp>
        <p:nvSpPr>
          <p:cNvPr id="5" name="Date Placeholder 2"/>
          <p:cNvSpPr>
            <a:spLocks noGrp="1"/>
          </p:cNvSpPr>
          <p:nvPr>
            <p:ph type="dt" sz="half" idx="15"/>
          </p:nvPr>
        </p:nvSpPr>
        <p:spPr/>
        <p:txBody>
          <a:bodyPr/>
          <a:lstStyle>
            <a:lvl1pPr>
              <a:defRPr>
                <a:solidFill>
                  <a:schemeClr val="bg1"/>
                </a:solidFill>
              </a:defRPr>
            </a:lvl1pPr>
          </a:lstStyle>
          <a:p>
            <a:pPr>
              <a:defRPr/>
            </a:pPr>
            <a:fld id="{AC0737AC-B2EE-4AD5-82C7-C971C8B6EDDA}" type="datetimeFigureOut">
              <a:rPr lang="en-US"/>
              <a:pPr>
                <a:defRPr/>
              </a:pPr>
              <a:t>11/9/2017</a:t>
            </a:fld>
            <a:endParaRPr lang="en-US" dirty="0"/>
          </a:p>
        </p:txBody>
      </p:sp>
      <p:sp>
        <p:nvSpPr>
          <p:cNvPr id="6" name="Footer Placeholder 3"/>
          <p:cNvSpPr>
            <a:spLocks noGrp="1"/>
          </p:cNvSpPr>
          <p:nvPr>
            <p:ph type="ftr" sz="quarter" idx="16"/>
          </p:nvPr>
        </p:nvSpPr>
        <p:spPr/>
        <p:txBody>
          <a:bodyPr/>
          <a:lstStyle>
            <a:lvl1pPr>
              <a:defRPr>
                <a:solidFill>
                  <a:schemeClr val="bg1"/>
                </a:solidFill>
              </a:defRPr>
            </a:lvl1pPr>
          </a:lstStyle>
          <a:p>
            <a:pPr>
              <a:defRPr/>
            </a:pPr>
            <a:endParaRPr lang="en-US"/>
          </a:p>
        </p:txBody>
      </p:sp>
      <p:sp>
        <p:nvSpPr>
          <p:cNvPr id="7" name="Slide Number Placeholder 4"/>
          <p:cNvSpPr>
            <a:spLocks noGrp="1"/>
          </p:cNvSpPr>
          <p:nvPr>
            <p:ph type="sldNum" sz="quarter" idx="17"/>
          </p:nvPr>
        </p:nvSpPr>
        <p:spPr/>
        <p:txBody>
          <a:bodyPr/>
          <a:lstStyle>
            <a:lvl1pPr>
              <a:defRPr>
                <a:solidFill>
                  <a:schemeClr val="bg1"/>
                </a:solidFill>
              </a:defRPr>
            </a:lvl1pPr>
          </a:lstStyle>
          <a:p>
            <a:pPr>
              <a:defRPr/>
            </a:pPr>
            <a:fld id="{67B66540-3454-4D01-8C60-CF335E928777}" type="slidenum">
              <a:rPr lang="en-US"/>
              <a:pPr>
                <a:defRPr/>
              </a:pPr>
              <a:t>‹#›</a:t>
            </a:fld>
            <a:endParaRPr lang="en-US" dirty="0"/>
          </a:p>
        </p:txBody>
      </p:sp>
    </p:spTree>
    <p:extLst>
      <p:ext uri="{BB962C8B-B14F-4D97-AF65-F5344CB8AC3E}">
        <p14:creationId xmlns:p14="http://schemas.microsoft.com/office/powerpoint/2010/main" val="2744787141"/>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 xmlns:a16="http://schemas.microsoft.com/office/drawing/2014/main" id="{E6D3B318-2A93-4D34-819A-4377E76F841C}"/>
              </a:ext>
            </a:extLst>
          </p:cNvPr>
          <p:cNvSpPr>
            <a:spLocks noGrp="1" noChangeArrowheads="1"/>
          </p:cNvSpPr>
          <p:nvPr>
            <p:ph type="dt" sz="half" idx="10"/>
          </p:nvPr>
        </p:nvSpPr>
        <p:spPr>
          <a:ln/>
        </p:spPr>
        <p:txBody>
          <a:bodyPr/>
          <a:lstStyle>
            <a:lvl1pPr>
              <a:defRPr/>
            </a:lvl1pPr>
          </a:lstStyle>
          <a:p>
            <a:pPr>
              <a:defRPr/>
            </a:pPr>
            <a:r>
              <a:rPr lang="en-GB"/>
              <a:t>09.09.08</a:t>
            </a:r>
          </a:p>
        </p:txBody>
      </p:sp>
      <p:sp>
        <p:nvSpPr>
          <p:cNvPr id="5" name="Rectangle 5">
            <a:extLst>
              <a:ext uri="{FF2B5EF4-FFF2-40B4-BE49-F238E27FC236}">
                <a16:creationId xmlns="" xmlns:a16="http://schemas.microsoft.com/office/drawing/2014/main" id="{7CBB118C-D627-4BBE-90ED-437EC8580218}"/>
              </a:ext>
            </a:extLst>
          </p:cNvPr>
          <p:cNvSpPr>
            <a:spLocks noGrp="1" noChangeArrowheads="1"/>
          </p:cNvSpPr>
          <p:nvPr>
            <p:ph type="ftr" sz="quarter" idx="11"/>
          </p:nvPr>
        </p:nvSpPr>
        <p:spPr>
          <a:ln/>
        </p:spPr>
        <p:txBody>
          <a:bodyPr/>
          <a:lstStyle>
            <a:lvl1pPr>
              <a:defRPr/>
            </a:lvl1pPr>
          </a:lstStyle>
          <a:p>
            <a:pPr>
              <a:defRPr/>
            </a:pPr>
            <a:r>
              <a:rPr lang="en-GB"/>
              <a:t>Spire Healthcare Three Year Plan 2009-11</a:t>
            </a:r>
          </a:p>
        </p:txBody>
      </p:sp>
      <p:sp>
        <p:nvSpPr>
          <p:cNvPr id="6" name="Rectangle 6">
            <a:extLst>
              <a:ext uri="{FF2B5EF4-FFF2-40B4-BE49-F238E27FC236}">
                <a16:creationId xmlns="" xmlns:a16="http://schemas.microsoft.com/office/drawing/2014/main" id="{AE8B035C-BEDF-49A4-BBF4-89C24DCEAA77}"/>
              </a:ext>
            </a:extLst>
          </p:cNvPr>
          <p:cNvSpPr>
            <a:spLocks noGrp="1" noChangeArrowheads="1"/>
          </p:cNvSpPr>
          <p:nvPr>
            <p:ph type="sldNum" sz="quarter" idx="12"/>
          </p:nvPr>
        </p:nvSpPr>
        <p:spPr>
          <a:ln/>
        </p:spPr>
        <p:txBody>
          <a:bodyPr/>
          <a:lstStyle>
            <a:lvl1pPr>
              <a:defRPr/>
            </a:lvl1pPr>
          </a:lstStyle>
          <a:p>
            <a:fld id="{DD0D53CB-641D-4EE1-8057-25D46AA42F7A}" type="slidenum">
              <a:rPr lang="en-GB" altLang="en-US"/>
              <a:pPr/>
              <a:t>‹#›</a:t>
            </a:fld>
            <a:endParaRPr lang="en-GB" altLang="en-US"/>
          </a:p>
        </p:txBody>
      </p:sp>
    </p:spTree>
    <p:extLst>
      <p:ext uri="{BB962C8B-B14F-4D97-AF65-F5344CB8AC3E}">
        <p14:creationId xmlns:p14="http://schemas.microsoft.com/office/powerpoint/2010/main" val="4138520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GB"/>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pPr>
              <a:defRPr/>
            </a:pPr>
            <a:fld id="{31C0E705-48D8-45D5-B763-6A5B92071FFF}" type="datetimeFigureOut">
              <a:rPr lang="en-US"/>
              <a:pPr>
                <a:defRPr/>
              </a:pPr>
              <a:t>11/9/2017</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pPr>
              <a:defRPr/>
            </a:pPr>
            <a:fld id="{5E38C3C0-5B89-453B-B257-BF094D3D9699}" type="slidenum">
              <a:rPr lang="en-US"/>
              <a:pPr>
                <a:defRPr/>
              </a:pPr>
              <a:t>‹#›</a:t>
            </a:fld>
            <a:endParaRPr lang="en-US" dirty="0"/>
          </a:p>
        </p:txBody>
      </p:sp>
    </p:spTree>
    <p:extLst>
      <p:ext uri="{BB962C8B-B14F-4D97-AF65-F5344CB8AC3E}">
        <p14:creationId xmlns:p14="http://schemas.microsoft.com/office/powerpoint/2010/main" val="3207495603"/>
      </p:ext>
    </p:extLst>
  </p:cSld>
  <p:clrMapOvr>
    <a:masterClrMapping/>
  </p:clrMapOvr>
  <p:transition advClick="0" advTm="2000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Media with Caption">
    <p:spTree>
      <p:nvGrpSpPr>
        <p:cNvPr id="1" name=""/>
        <p:cNvGrpSpPr/>
        <p:nvPr/>
      </p:nvGrpSpPr>
      <p:grpSpPr>
        <a:xfrm>
          <a:off x="0" y="0"/>
          <a:ext cx="0" cy="0"/>
          <a:chOff x="0" y="0"/>
          <a:chExt cx="0" cy="0"/>
        </a:xfrm>
      </p:grpSpPr>
      <p:sp>
        <p:nvSpPr>
          <p:cNvPr id="5" name="Rectangle 5"/>
          <p:cNvSpPr/>
          <p:nvPr userDrawn="1"/>
        </p:nvSpPr>
        <p:spPr>
          <a:xfrm>
            <a:off x="595313" y="4800600"/>
            <a:ext cx="4873625"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GB"/>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rtlCol="0">
            <a:normAutofit/>
          </a:bodyPr>
          <a:lstStyle>
            <a:lvl1pPr>
              <a:buNone/>
              <a:defRPr/>
            </a:lvl1pPr>
          </a:lstStyle>
          <a:p>
            <a:pPr lvl="0"/>
            <a:r>
              <a:rPr lang="en-GB" noProof="0"/>
              <a:t>Click icon to add media</a:t>
            </a:r>
            <a:endParaRPr lang="en-US" noProof="0"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GB"/>
              <a:t>Click to edit Master text styles</a:t>
            </a:r>
          </a:p>
        </p:txBody>
      </p:sp>
      <p:sp>
        <p:nvSpPr>
          <p:cNvPr id="6" name="Date Placeholder 2"/>
          <p:cNvSpPr>
            <a:spLocks noGrp="1"/>
          </p:cNvSpPr>
          <p:nvPr>
            <p:ph type="dt" sz="half" idx="15"/>
          </p:nvPr>
        </p:nvSpPr>
        <p:spPr/>
        <p:txBody>
          <a:bodyPr/>
          <a:lstStyle>
            <a:lvl1pPr>
              <a:defRPr>
                <a:solidFill>
                  <a:schemeClr val="bg1"/>
                </a:solidFill>
              </a:defRPr>
            </a:lvl1pPr>
          </a:lstStyle>
          <a:p>
            <a:pPr>
              <a:defRPr/>
            </a:pPr>
            <a:fld id="{4FB49D82-343F-477F-A102-23724720CC2C}" type="datetimeFigureOut">
              <a:rPr lang="en-US"/>
              <a:pPr>
                <a:defRPr/>
              </a:pPr>
              <a:t>11/9/2017</a:t>
            </a:fld>
            <a:endParaRPr lang="en-US" dirty="0"/>
          </a:p>
        </p:txBody>
      </p:sp>
      <p:sp>
        <p:nvSpPr>
          <p:cNvPr id="8" name="Footer Placeholder 3"/>
          <p:cNvSpPr>
            <a:spLocks noGrp="1"/>
          </p:cNvSpPr>
          <p:nvPr>
            <p:ph type="ftr" sz="quarter" idx="16"/>
          </p:nvPr>
        </p:nvSpPr>
        <p:spPr/>
        <p:txBody>
          <a:bodyPr/>
          <a:lstStyle>
            <a:lvl1pPr>
              <a:defRPr>
                <a:solidFill>
                  <a:schemeClr val="bg1"/>
                </a:solidFill>
              </a:defRPr>
            </a:lvl1pPr>
          </a:lstStyle>
          <a:p>
            <a:pPr>
              <a:defRPr/>
            </a:pPr>
            <a:endParaRPr lang="en-US"/>
          </a:p>
        </p:txBody>
      </p:sp>
      <p:sp>
        <p:nvSpPr>
          <p:cNvPr id="10" name="Slide Number Placeholder 4"/>
          <p:cNvSpPr>
            <a:spLocks noGrp="1"/>
          </p:cNvSpPr>
          <p:nvPr>
            <p:ph type="sldNum" sz="quarter" idx="17"/>
          </p:nvPr>
        </p:nvSpPr>
        <p:spPr/>
        <p:txBody>
          <a:bodyPr/>
          <a:lstStyle>
            <a:lvl1pPr>
              <a:defRPr>
                <a:solidFill>
                  <a:schemeClr val="bg1"/>
                </a:solidFill>
              </a:defRPr>
            </a:lvl1pPr>
          </a:lstStyle>
          <a:p>
            <a:pPr>
              <a:defRPr/>
            </a:pPr>
            <a:fld id="{152B0ED8-54F1-4C8B-9AF7-CD4387CC5E91}" type="slidenum">
              <a:rPr lang="en-US"/>
              <a:pPr>
                <a:defRPr/>
              </a:pPr>
              <a:t>‹#›</a:t>
            </a:fld>
            <a:endParaRPr lang="en-US" dirty="0"/>
          </a:p>
        </p:txBody>
      </p:sp>
    </p:spTree>
    <p:extLst>
      <p:ext uri="{BB962C8B-B14F-4D97-AF65-F5344CB8AC3E}">
        <p14:creationId xmlns:p14="http://schemas.microsoft.com/office/powerpoint/2010/main" val="3937038745"/>
      </p:ext>
    </p:extLst>
  </p:cSld>
  <p:clrMapOvr>
    <a:masterClrMapping/>
  </p:clrMapOvr>
  <p:transition advClick="0" advTm="2000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sp>
        <p:nvSpPr>
          <p:cNvPr id="5" name="Rectangle 7"/>
          <p:cNvSpPr/>
          <p:nvPr userDrawn="1"/>
        </p:nvSpPr>
        <p:spPr>
          <a:xfrm>
            <a:off x="1792288" y="4800600"/>
            <a:ext cx="5502275"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GB"/>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6" name="Date Placeholder 4"/>
          <p:cNvSpPr>
            <a:spLocks noGrp="1"/>
          </p:cNvSpPr>
          <p:nvPr>
            <p:ph type="dt" sz="half" idx="10"/>
          </p:nvPr>
        </p:nvSpPr>
        <p:spPr/>
        <p:txBody>
          <a:bodyPr/>
          <a:lstStyle>
            <a:lvl1pPr>
              <a:defRPr>
                <a:solidFill>
                  <a:schemeClr val="bg1"/>
                </a:solidFill>
              </a:defRPr>
            </a:lvl1pPr>
          </a:lstStyle>
          <a:p>
            <a:pPr>
              <a:defRPr/>
            </a:pPr>
            <a:fld id="{8D694807-D125-4277-8018-C69B9413FFA4}" type="datetimeFigureOut">
              <a:rPr lang="en-US"/>
              <a:pPr>
                <a:defRPr/>
              </a:pPr>
              <a:t>11/9/2017</a:t>
            </a:fld>
            <a:endParaRPr lang="en-US" dirty="0"/>
          </a:p>
        </p:txBody>
      </p:sp>
      <p:sp>
        <p:nvSpPr>
          <p:cNvPr id="7" name="Footer Placeholder 5"/>
          <p:cNvSpPr>
            <a:spLocks noGrp="1"/>
          </p:cNvSpPr>
          <p:nvPr>
            <p:ph type="ftr" sz="quarter" idx="11"/>
          </p:nvPr>
        </p:nvSpPr>
        <p:spPr/>
        <p:txBody>
          <a:bodyPr/>
          <a:lstStyle>
            <a:lvl1pPr>
              <a:defRPr>
                <a:solidFill>
                  <a:schemeClr val="bg1"/>
                </a:solidFill>
              </a:defRPr>
            </a:lvl1pPr>
          </a:lstStyle>
          <a:p>
            <a:pPr>
              <a:defRPr/>
            </a:pPr>
            <a:endParaRPr lang="en-US"/>
          </a:p>
        </p:txBody>
      </p:sp>
      <p:sp>
        <p:nvSpPr>
          <p:cNvPr id="8" name="Slide Number Placeholder 6"/>
          <p:cNvSpPr>
            <a:spLocks noGrp="1"/>
          </p:cNvSpPr>
          <p:nvPr>
            <p:ph type="sldNum" sz="quarter" idx="12"/>
          </p:nvPr>
        </p:nvSpPr>
        <p:spPr/>
        <p:txBody>
          <a:bodyPr/>
          <a:lstStyle>
            <a:lvl1pPr>
              <a:defRPr>
                <a:solidFill>
                  <a:schemeClr val="bg1"/>
                </a:solidFill>
              </a:defRPr>
            </a:lvl1pPr>
          </a:lstStyle>
          <a:p>
            <a:pPr>
              <a:defRPr/>
            </a:pPr>
            <a:fld id="{F5E72F48-D441-48EF-87D3-B7695C5F1C32}" type="slidenum">
              <a:rPr lang="en-US"/>
              <a:pPr>
                <a:defRPr/>
              </a:pPr>
              <a:t>‹#›</a:t>
            </a:fld>
            <a:endParaRPr lang="en-US" dirty="0"/>
          </a:p>
        </p:txBody>
      </p:sp>
    </p:spTree>
    <p:extLst>
      <p:ext uri="{BB962C8B-B14F-4D97-AF65-F5344CB8AC3E}">
        <p14:creationId xmlns:p14="http://schemas.microsoft.com/office/powerpoint/2010/main" val="2867827035"/>
      </p:ext>
    </p:extLst>
  </p:cSld>
  <p:clrMapOvr>
    <a:masterClrMapping/>
  </p:clrMapOvr>
  <p:transition advClick="0" advTm="2000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Title 1"/>
          <p:cNvSpPr>
            <a:spLocks noGrp="1"/>
          </p:cNvSpPr>
          <p:nvPr>
            <p:ph type="title"/>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pPr>
              <a:defRPr/>
            </a:pPr>
            <a:fld id="{3C9CA91B-1E4F-4AFB-B8B7-F5F1814017B8}" type="datetimeFigureOut">
              <a:rPr lang="en-US"/>
              <a:pPr>
                <a:defRPr/>
              </a:pPr>
              <a:t>11/9/2017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ACF663-3A84-4156-85B8-52B5F3AEB413}" type="slidenum">
              <a:rPr lang="en-US"/>
              <a:pPr>
                <a:defRPr/>
              </a:pPr>
              <a:t>‹#›</a:t>
            </a:fld>
            <a:endParaRPr lang="en-US" dirty="0"/>
          </a:p>
        </p:txBody>
      </p:sp>
    </p:spTree>
    <p:extLst>
      <p:ext uri="{BB962C8B-B14F-4D97-AF65-F5344CB8AC3E}">
        <p14:creationId xmlns:p14="http://schemas.microsoft.com/office/powerpoint/2010/main" val="3434562768"/>
      </p:ext>
    </p:extLst>
  </p:cSld>
  <p:clrMapOvr>
    <a:masterClrMapping/>
  </p:clrMapOvr>
  <p:transition advClick="0" advTm="2000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pPr>
              <a:defRPr/>
            </a:pPr>
            <a:fld id="{7D519355-3E1E-4F5F-90A8-12FC6A3E719D}" type="datetimeFigureOut">
              <a:rPr lang="en-US"/>
              <a:pPr>
                <a:defRPr/>
              </a:pPr>
              <a:t>11/9/2017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pPr>
              <a:defRPr/>
            </a:pPr>
            <a:fld id="{920916FE-2DA3-4E8C-AB66-389EBDF4716A}" type="slidenum">
              <a:rPr lang="en-US"/>
              <a:pPr>
                <a:defRPr/>
              </a:pPr>
              <a:t>‹#›</a:t>
            </a:fld>
            <a:endParaRPr lang="en-US" dirty="0"/>
          </a:p>
        </p:txBody>
      </p:sp>
    </p:spTree>
    <p:extLst>
      <p:ext uri="{BB962C8B-B14F-4D97-AF65-F5344CB8AC3E}">
        <p14:creationId xmlns:p14="http://schemas.microsoft.com/office/powerpoint/2010/main" val="2591748488"/>
      </p:ext>
    </p:extLst>
  </p:cSld>
  <p:clrMapOvr>
    <a:masterClrMapping/>
  </p:clrMapOvr>
  <p:transition advClick="0" advTm="20000"/>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B4D492-CE3B-4C07-A31D-048CE3D6CB35}" type="datetimeFigureOut">
              <a:rPr lang="en-US"/>
              <a:pPr>
                <a:defRPr/>
              </a:pPr>
              <a:t>11/9/2017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CDB55F3-E0E9-465F-87D3-A8A34469BAFC}" type="slidenum">
              <a:rPr lang="en-US"/>
              <a:pPr>
                <a:defRPr/>
              </a:pPr>
              <a:t>‹#›</a:t>
            </a:fld>
            <a:endParaRPr lang="en-US" dirty="0"/>
          </a:p>
        </p:txBody>
      </p:sp>
    </p:spTree>
    <p:extLst>
      <p:ext uri="{BB962C8B-B14F-4D97-AF65-F5344CB8AC3E}">
        <p14:creationId xmlns:p14="http://schemas.microsoft.com/office/powerpoint/2010/main" val="12028898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35F2A45-2995-4D7D-A908-3E1C5CCB8017}" type="datetimeFigureOut">
              <a:rPr lang="en-US"/>
              <a:pPr>
                <a:defRPr/>
              </a:pPr>
              <a:t>11/9/2017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04C0C8-257D-4B29-92E0-FB7B2FA1A5FC}" type="slidenum">
              <a:rPr lang="en-US"/>
              <a:pPr>
                <a:defRPr/>
              </a:pPr>
              <a:t>‹#›</a:t>
            </a:fld>
            <a:endParaRPr lang="en-US" dirty="0"/>
          </a:p>
        </p:txBody>
      </p:sp>
    </p:spTree>
    <p:extLst>
      <p:ext uri="{BB962C8B-B14F-4D97-AF65-F5344CB8AC3E}">
        <p14:creationId xmlns:p14="http://schemas.microsoft.com/office/powerpoint/2010/main" val="38480273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5C91BC47-645F-40CE-AF0C-8C9B888AFBDD}" type="datetime1">
              <a:rPr lang="en-GB"/>
              <a:pPr>
                <a:defRPr/>
              </a:pPr>
              <a:t>09/11/2017</a:t>
            </a:fld>
            <a:endParaRPr lang="en-GB"/>
          </a:p>
        </p:txBody>
      </p:sp>
      <p:sp>
        <p:nvSpPr>
          <p:cNvPr id="6" name="Slide Number Placeholder 5"/>
          <p:cNvSpPr>
            <a:spLocks noGrp="1"/>
          </p:cNvSpPr>
          <p:nvPr>
            <p:ph type="sldNum" sz="quarter" idx="11"/>
          </p:nvPr>
        </p:nvSpPr>
        <p:spPr/>
        <p:txBody>
          <a:bodyPr/>
          <a:lstStyle>
            <a:lvl1pPr>
              <a:defRPr/>
            </a:lvl1pPr>
          </a:lstStyle>
          <a:p>
            <a:pPr>
              <a:defRPr/>
            </a:pPr>
            <a:r>
              <a:rPr lang="en-GB"/>
              <a:t>Slide </a:t>
            </a:r>
            <a:fld id="{99492506-0949-49CD-89C3-E731E329DD6E}" type="slidenum">
              <a:rPr lang="en-GB"/>
              <a:pPr>
                <a:defRPr/>
              </a:pPr>
              <a:t>‹#›</a:t>
            </a:fld>
            <a:endParaRPr lang="en-GB"/>
          </a:p>
        </p:txBody>
      </p:sp>
    </p:spTree>
    <p:extLst>
      <p:ext uri="{BB962C8B-B14F-4D97-AF65-F5344CB8AC3E}">
        <p14:creationId xmlns:p14="http://schemas.microsoft.com/office/powerpoint/2010/main" val="36107965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7805DB6-A4DB-43F4-AA09-1D002690D870}" type="datetime1">
              <a:rPr lang="en-GB"/>
              <a:pPr>
                <a:defRPr/>
              </a:pPr>
              <a:t>09/11/2017</a:t>
            </a:fld>
            <a:endParaRPr lang="en-GB"/>
          </a:p>
        </p:txBody>
      </p:sp>
      <p:sp>
        <p:nvSpPr>
          <p:cNvPr id="5" name="Slide Number Placeholder 5"/>
          <p:cNvSpPr>
            <a:spLocks noGrp="1"/>
          </p:cNvSpPr>
          <p:nvPr>
            <p:ph type="sldNum" sz="quarter" idx="11"/>
          </p:nvPr>
        </p:nvSpPr>
        <p:spPr/>
        <p:txBody>
          <a:bodyPr/>
          <a:lstStyle>
            <a:lvl1pPr>
              <a:defRPr/>
            </a:lvl1pPr>
          </a:lstStyle>
          <a:p>
            <a:pPr>
              <a:defRPr/>
            </a:pPr>
            <a:r>
              <a:rPr lang="en-GB"/>
              <a:t>Slide </a:t>
            </a:r>
            <a:fld id="{6899BF4F-8F31-4AA6-BC65-0AED4802CB17}" type="slidenum">
              <a:rPr lang="en-GB"/>
              <a:pPr>
                <a:defRPr/>
              </a:pPr>
              <a:t>‹#›</a:t>
            </a:fld>
            <a:endParaRPr lang="en-GB"/>
          </a:p>
        </p:txBody>
      </p:sp>
    </p:spTree>
    <p:extLst>
      <p:ext uri="{BB962C8B-B14F-4D97-AF65-F5344CB8AC3E}">
        <p14:creationId xmlns:p14="http://schemas.microsoft.com/office/powerpoint/2010/main" val="15040480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E94F093-3013-438D-B0E0-70C93A3692A0}" type="datetime1">
              <a:rPr lang="en-GB"/>
              <a:pPr>
                <a:defRPr/>
              </a:pPr>
              <a:t>09/11/2017</a:t>
            </a:fld>
            <a:endParaRPr lang="en-GB"/>
          </a:p>
        </p:txBody>
      </p:sp>
      <p:sp>
        <p:nvSpPr>
          <p:cNvPr id="6" name="Slide Number Placeholder 5"/>
          <p:cNvSpPr>
            <a:spLocks noGrp="1"/>
          </p:cNvSpPr>
          <p:nvPr>
            <p:ph type="sldNum" sz="quarter" idx="11"/>
          </p:nvPr>
        </p:nvSpPr>
        <p:spPr/>
        <p:txBody>
          <a:bodyPr/>
          <a:lstStyle>
            <a:lvl1pPr>
              <a:defRPr/>
            </a:lvl1pPr>
          </a:lstStyle>
          <a:p>
            <a:pPr>
              <a:defRPr/>
            </a:pPr>
            <a:fld id="{B9BE426B-61E0-4090-9890-0ACD6E441186}" type="slidenum">
              <a:rPr lang="en-GB"/>
              <a:pPr>
                <a:defRPr/>
              </a:pPr>
              <a:t>‹#›</a:t>
            </a:fld>
            <a:endParaRPr lang="en-GB"/>
          </a:p>
        </p:txBody>
      </p:sp>
    </p:spTree>
    <p:extLst>
      <p:ext uri="{BB962C8B-B14F-4D97-AF65-F5344CB8AC3E}">
        <p14:creationId xmlns:p14="http://schemas.microsoft.com/office/powerpoint/2010/main" val="157903094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 xmlns:a16="http://schemas.microsoft.com/office/drawing/2014/main" id="{7485597A-F1CE-447F-ADF9-997DC8819B1F}"/>
              </a:ext>
            </a:extLst>
          </p:cNvPr>
          <p:cNvSpPr>
            <a:spLocks noGrp="1" noChangeArrowheads="1"/>
          </p:cNvSpPr>
          <p:nvPr>
            <p:ph type="dt" sz="half" idx="10"/>
          </p:nvPr>
        </p:nvSpPr>
        <p:spPr>
          <a:ln/>
        </p:spPr>
        <p:txBody>
          <a:bodyPr/>
          <a:lstStyle>
            <a:lvl1pPr>
              <a:defRPr/>
            </a:lvl1pPr>
          </a:lstStyle>
          <a:p>
            <a:pPr>
              <a:defRPr/>
            </a:pPr>
            <a:r>
              <a:rPr lang="en-GB"/>
              <a:t>09.09.08</a:t>
            </a:r>
          </a:p>
        </p:txBody>
      </p:sp>
      <p:sp>
        <p:nvSpPr>
          <p:cNvPr id="6" name="Rectangle 5">
            <a:extLst>
              <a:ext uri="{FF2B5EF4-FFF2-40B4-BE49-F238E27FC236}">
                <a16:creationId xmlns="" xmlns:a16="http://schemas.microsoft.com/office/drawing/2014/main" id="{8751CD4E-8CBB-45A8-A19F-0D4397E2702B}"/>
              </a:ext>
            </a:extLst>
          </p:cNvPr>
          <p:cNvSpPr>
            <a:spLocks noGrp="1" noChangeArrowheads="1"/>
          </p:cNvSpPr>
          <p:nvPr>
            <p:ph type="ftr" sz="quarter" idx="11"/>
          </p:nvPr>
        </p:nvSpPr>
        <p:spPr>
          <a:ln/>
        </p:spPr>
        <p:txBody>
          <a:bodyPr/>
          <a:lstStyle>
            <a:lvl1pPr>
              <a:defRPr/>
            </a:lvl1pPr>
          </a:lstStyle>
          <a:p>
            <a:pPr>
              <a:defRPr/>
            </a:pPr>
            <a:r>
              <a:rPr lang="en-GB"/>
              <a:t>Spire Healthcare Three Year Plan 2009-11</a:t>
            </a:r>
          </a:p>
        </p:txBody>
      </p:sp>
      <p:sp>
        <p:nvSpPr>
          <p:cNvPr id="7" name="Rectangle 6">
            <a:extLst>
              <a:ext uri="{FF2B5EF4-FFF2-40B4-BE49-F238E27FC236}">
                <a16:creationId xmlns="" xmlns:a16="http://schemas.microsoft.com/office/drawing/2014/main" id="{0735E4D3-DA8A-429E-ABA5-E9C1BF0E2A8A}"/>
              </a:ext>
            </a:extLst>
          </p:cNvPr>
          <p:cNvSpPr>
            <a:spLocks noGrp="1" noChangeArrowheads="1"/>
          </p:cNvSpPr>
          <p:nvPr>
            <p:ph type="sldNum" sz="quarter" idx="12"/>
          </p:nvPr>
        </p:nvSpPr>
        <p:spPr>
          <a:ln/>
        </p:spPr>
        <p:txBody>
          <a:bodyPr/>
          <a:lstStyle>
            <a:lvl1pPr>
              <a:defRPr/>
            </a:lvl1pPr>
          </a:lstStyle>
          <a:p>
            <a:fld id="{AA3D8E87-D8A8-4194-B56E-CE10CD9DEDFB}" type="slidenum">
              <a:rPr lang="en-GB" altLang="en-US"/>
              <a:pPr/>
              <a:t>‹#›</a:t>
            </a:fld>
            <a:endParaRPr lang="en-GB" altLang="en-US"/>
          </a:p>
        </p:txBody>
      </p:sp>
    </p:spTree>
    <p:extLst>
      <p:ext uri="{BB962C8B-B14F-4D97-AF65-F5344CB8AC3E}">
        <p14:creationId xmlns:p14="http://schemas.microsoft.com/office/powerpoint/2010/main" val="1057350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r>
              <a:rPr lang="en-GB"/>
              <a:t>Slide </a:t>
            </a:r>
            <a:fld id="{C44771C3-029B-448B-BD89-C15BCB0043D7}" type="slidenum">
              <a:rPr lang="en-GB"/>
              <a:pPr>
                <a:defRPr/>
              </a:pPr>
              <a:t>‹#›</a:t>
            </a:fld>
            <a:endParaRPr lang="en-GB"/>
          </a:p>
        </p:txBody>
      </p:sp>
    </p:spTree>
    <p:extLst>
      <p:ext uri="{BB962C8B-B14F-4D97-AF65-F5344CB8AC3E}">
        <p14:creationId xmlns:p14="http://schemas.microsoft.com/office/powerpoint/2010/main" val="6646679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6C4ACBE3-BBCC-45BC-9A47-48C6198EEAA7}" type="datetime1">
              <a:rPr lang="en-GB"/>
              <a:pPr>
                <a:defRPr/>
              </a:pPr>
              <a:t>09/11/2017</a:t>
            </a:fld>
            <a:endParaRPr lang="en-GB"/>
          </a:p>
        </p:txBody>
      </p:sp>
      <p:sp>
        <p:nvSpPr>
          <p:cNvPr id="9" name="Slide Number Placeholder 8"/>
          <p:cNvSpPr>
            <a:spLocks noGrp="1"/>
          </p:cNvSpPr>
          <p:nvPr>
            <p:ph type="sldNum" sz="quarter" idx="11"/>
          </p:nvPr>
        </p:nvSpPr>
        <p:spPr/>
        <p:txBody>
          <a:bodyPr/>
          <a:lstStyle>
            <a:lvl1pPr>
              <a:defRPr/>
            </a:lvl1pPr>
          </a:lstStyle>
          <a:p>
            <a:pPr>
              <a:defRPr/>
            </a:pPr>
            <a:fld id="{5A06CF5F-3C6D-46DA-ACC2-2B503C0DE2CB}" type="slidenum">
              <a:rPr lang="en-GB"/>
              <a:pPr>
                <a:defRPr/>
              </a:pPr>
              <a:t>‹#›</a:t>
            </a:fld>
            <a:endParaRPr lang="en-GB"/>
          </a:p>
        </p:txBody>
      </p:sp>
    </p:spTree>
    <p:extLst>
      <p:ext uri="{BB962C8B-B14F-4D97-AF65-F5344CB8AC3E}">
        <p14:creationId xmlns:p14="http://schemas.microsoft.com/office/powerpoint/2010/main" val="26394543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7366F3FE-B870-494C-9749-7C7830B6B95C}" type="slidenum">
              <a:rPr lang="en-GB"/>
              <a:pPr>
                <a:defRPr/>
              </a:pPr>
              <a:t>‹#›</a:t>
            </a:fld>
            <a:endParaRPr lang="en-GB"/>
          </a:p>
        </p:txBody>
      </p:sp>
    </p:spTree>
    <p:extLst>
      <p:ext uri="{BB962C8B-B14F-4D97-AF65-F5344CB8AC3E}">
        <p14:creationId xmlns:p14="http://schemas.microsoft.com/office/powerpoint/2010/main" val="42269640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2EC28E6-A592-4261-AED3-2FF0CE1A5AE7}" type="datetime1">
              <a:rPr lang="en-GB"/>
              <a:pPr>
                <a:defRPr/>
              </a:pPr>
              <a:t>09/11/2017</a:t>
            </a:fld>
            <a:endParaRPr lang="en-GB"/>
          </a:p>
        </p:txBody>
      </p:sp>
      <p:sp>
        <p:nvSpPr>
          <p:cNvPr id="3" name="Slide Number Placeholder 5"/>
          <p:cNvSpPr>
            <a:spLocks noGrp="1"/>
          </p:cNvSpPr>
          <p:nvPr>
            <p:ph type="sldNum" sz="quarter" idx="11"/>
          </p:nvPr>
        </p:nvSpPr>
        <p:spPr/>
        <p:txBody>
          <a:bodyPr/>
          <a:lstStyle>
            <a:lvl1pPr>
              <a:defRPr/>
            </a:lvl1pPr>
          </a:lstStyle>
          <a:p>
            <a:pPr>
              <a:defRPr/>
            </a:pPr>
            <a:fld id="{8D1B86EE-C94A-4D44-AA3E-E20F3C699F65}" type="slidenum">
              <a:rPr lang="en-GB"/>
              <a:pPr>
                <a:defRPr/>
              </a:pPr>
              <a:t>‹#›</a:t>
            </a:fld>
            <a:endParaRPr lang="en-GB"/>
          </a:p>
        </p:txBody>
      </p:sp>
    </p:spTree>
    <p:extLst>
      <p:ext uri="{BB962C8B-B14F-4D97-AF65-F5344CB8AC3E}">
        <p14:creationId xmlns:p14="http://schemas.microsoft.com/office/powerpoint/2010/main" val="38717962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927DC975-4E84-44F5-A9B1-3C2F7F7ACE2B}" type="datetime1">
              <a:rPr lang="en-GB"/>
              <a:pPr>
                <a:defRPr/>
              </a:pPr>
              <a:t>09/11/2017</a:t>
            </a:fld>
            <a:endParaRPr lang="en-GB"/>
          </a:p>
        </p:txBody>
      </p:sp>
      <p:sp>
        <p:nvSpPr>
          <p:cNvPr id="7" name="Slide Number Placeholder 6"/>
          <p:cNvSpPr>
            <a:spLocks noGrp="1"/>
          </p:cNvSpPr>
          <p:nvPr>
            <p:ph type="sldNum" sz="quarter" idx="11"/>
          </p:nvPr>
        </p:nvSpPr>
        <p:spPr/>
        <p:txBody>
          <a:bodyPr/>
          <a:lstStyle>
            <a:lvl1pPr>
              <a:defRPr/>
            </a:lvl1pPr>
          </a:lstStyle>
          <a:p>
            <a:pPr>
              <a:defRPr/>
            </a:pPr>
            <a:fld id="{107C6317-2EAC-4C7C-AF27-8E9E660B148E}" type="slidenum">
              <a:rPr lang="en-GB"/>
              <a:pPr>
                <a:defRPr/>
              </a:pPr>
              <a:t>‹#›</a:t>
            </a:fld>
            <a:endParaRPr lang="en-GB"/>
          </a:p>
        </p:txBody>
      </p:sp>
    </p:spTree>
    <p:extLst>
      <p:ext uri="{BB962C8B-B14F-4D97-AF65-F5344CB8AC3E}">
        <p14:creationId xmlns:p14="http://schemas.microsoft.com/office/powerpoint/2010/main" val="25487088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93C4451A-773E-4195-A1B3-8902D1EBD8D9}" type="slidenum">
              <a:rPr lang="en-GB"/>
              <a:pPr>
                <a:defRPr/>
              </a:pPr>
              <a:t>‹#›</a:t>
            </a:fld>
            <a:endParaRPr lang="en-GB"/>
          </a:p>
        </p:txBody>
      </p:sp>
    </p:spTree>
    <p:extLst>
      <p:ext uri="{BB962C8B-B14F-4D97-AF65-F5344CB8AC3E}">
        <p14:creationId xmlns:p14="http://schemas.microsoft.com/office/powerpoint/2010/main" val="37696138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992C917-15CB-49E9-954C-41780A54291A}" type="datetime1">
              <a:rPr lang="en-GB"/>
              <a:pPr>
                <a:defRPr/>
              </a:pPr>
              <a:t>09/11/2017</a:t>
            </a:fld>
            <a:endParaRPr lang="en-GB"/>
          </a:p>
        </p:txBody>
      </p:sp>
      <p:sp>
        <p:nvSpPr>
          <p:cNvPr id="5" name="Slide Number Placeholder 5"/>
          <p:cNvSpPr>
            <a:spLocks noGrp="1"/>
          </p:cNvSpPr>
          <p:nvPr>
            <p:ph type="sldNum" sz="quarter" idx="11"/>
          </p:nvPr>
        </p:nvSpPr>
        <p:spPr/>
        <p:txBody>
          <a:bodyPr/>
          <a:lstStyle>
            <a:lvl1pPr>
              <a:defRPr/>
            </a:lvl1pPr>
          </a:lstStyle>
          <a:p>
            <a:pPr>
              <a:defRPr/>
            </a:pPr>
            <a:fld id="{66BEE9F3-D046-4E64-85A3-4B1797117D1A}" type="slidenum">
              <a:rPr lang="en-GB"/>
              <a:pPr>
                <a:defRPr/>
              </a:pPr>
              <a:t>‹#›</a:t>
            </a:fld>
            <a:endParaRPr lang="en-GB"/>
          </a:p>
        </p:txBody>
      </p:sp>
    </p:spTree>
    <p:extLst>
      <p:ext uri="{BB962C8B-B14F-4D97-AF65-F5344CB8AC3E}">
        <p14:creationId xmlns:p14="http://schemas.microsoft.com/office/powerpoint/2010/main" val="19547959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C4509A0-AA96-43F5-9FE6-FB7F2ED03B25}" type="datetime1">
              <a:rPr lang="en-GB"/>
              <a:pPr>
                <a:defRPr/>
              </a:pPr>
              <a:t>09/11/2017</a:t>
            </a:fld>
            <a:endParaRPr lang="en-GB"/>
          </a:p>
        </p:txBody>
      </p:sp>
      <p:sp>
        <p:nvSpPr>
          <p:cNvPr id="5" name="Slide Number Placeholder 5"/>
          <p:cNvSpPr>
            <a:spLocks noGrp="1"/>
          </p:cNvSpPr>
          <p:nvPr>
            <p:ph type="sldNum" sz="quarter" idx="11"/>
          </p:nvPr>
        </p:nvSpPr>
        <p:spPr/>
        <p:txBody>
          <a:bodyPr/>
          <a:lstStyle>
            <a:lvl1pPr>
              <a:defRPr/>
            </a:lvl1pPr>
          </a:lstStyle>
          <a:p>
            <a:pPr>
              <a:defRPr/>
            </a:pPr>
            <a:fld id="{47417400-B67B-46FA-ABAB-7C62787897D9}" type="slidenum">
              <a:rPr lang="en-GB"/>
              <a:pPr>
                <a:defRPr/>
              </a:pPr>
              <a:t>‹#›</a:t>
            </a:fld>
            <a:endParaRPr lang="en-GB"/>
          </a:p>
        </p:txBody>
      </p:sp>
    </p:spTree>
    <p:extLst>
      <p:ext uri="{BB962C8B-B14F-4D97-AF65-F5344CB8AC3E}">
        <p14:creationId xmlns:p14="http://schemas.microsoft.com/office/powerpoint/2010/main" val="2863883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 xmlns:a16="http://schemas.microsoft.com/office/drawing/2014/main" id="{2AA2CD55-0050-46DD-B8F4-2A5FF1B32A39}"/>
              </a:ext>
            </a:extLst>
          </p:cNvPr>
          <p:cNvSpPr>
            <a:spLocks noGrp="1" noChangeArrowheads="1"/>
          </p:cNvSpPr>
          <p:nvPr>
            <p:ph type="dt" sz="half" idx="10"/>
          </p:nvPr>
        </p:nvSpPr>
        <p:spPr>
          <a:ln/>
        </p:spPr>
        <p:txBody>
          <a:bodyPr/>
          <a:lstStyle>
            <a:lvl1pPr>
              <a:defRPr/>
            </a:lvl1pPr>
          </a:lstStyle>
          <a:p>
            <a:pPr>
              <a:defRPr/>
            </a:pPr>
            <a:r>
              <a:rPr lang="en-GB"/>
              <a:t>09.09.08</a:t>
            </a:r>
          </a:p>
        </p:txBody>
      </p:sp>
      <p:sp>
        <p:nvSpPr>
          <p:cNvPr id="8" name="Rectangle 5">
            <a:extLst>
              <a:ext uri="{FF2B5EF4-FFF2-40B4-BE49-F238E27FC236}">
                <a16:creationId xmlns="" xmlns:a16="http://schemas.microsoft.com/office/drawing/2014/main" id="{CCED96B7-F1FF-44A6-9896-3024F630D447}"/>
              </a:ext>
            </a:extLst>
          </p:cNvPr>
          <p:cNvSpPr>
            <a:spLocks noGrp="1" noChangeArrowheads="1"/>
          </p:cNvSpPr>
          <p:nvPr>
            <p:ph type="ftr" sz="quarter" idx="11"/>
          </p:nvPr>
        </p:nvSpPr>
        <p:spPr>
          <a:ln/>
        </p:spPr>
        <p:txBody>
          <a:bodyPr/>
          <a:lstStyle>
            <a:lvl1pPr>
              <a:defRPr/>
            </a:lvl1pPr>
          </a:lstStyle>
          <a:p>
            <a:pPr>
              <a:defRPr/>
            </a:pPr>
            <a:r>
              <a:rPr lang="en-GB"/>
              <a:t>Spire Healthcare Three Year Plan 2009-11</a:t>
            </a:r>
          </a:p>
        </p:txBody>
      </p:sp>
      <p:sp>
        <p:nvSpPr>
          <p:cNvPr id="9" name="Rectangle 6">
            <a:extLst>
              <a:ext uri="{FF2B5EF4-FFF2-40B4-BE49-F238E27FC236}">
                <a16:creationId xmlns="" xmlns:a16="http://schemas.microsoft.com/office/drawing/2014/main" id="{D7C89E31-CA0D-4AB3-BA81-70D2BD382BDF}"/>
              </a:ext>
            </a:extLst>
          </p:cNvPr>
          <p:cNvSpPr>
            <a:spLocks noGrp="1" noChangeArrowheads="1"/>
          </p:cNvSpPr>
          <p:nvPr>
            <p:ph type="sldNum" sz="quarter" idx="12"/>
          </p:nvPr>
        </p:nvSpPr>
        <p:spPr>
          <a:ln/>
        </p:spPr>
        <p:txBody>
          <a:bodyPr/>
          <a:lstStyle>
            <a:lvl1pPr>
              <a:defRPr/>
            </a:lvl1pPr>
          </a:lstStyle>
          <a:p>
            <a:fld id="{F025DA32-0362-4258-B149-70DB4A39FE74}" type="slidenum">
              <a:rPr lang="en-GB" altLang="en-US"/>
              <a:pPr/>
              <a:t>‹#›</a:t>
            </a:fld>
            <a:endParaRPr lang="en-GB" altLang="en-US"/>
          </a:p>
        </p:txBody>
      </p:sp>
    </p:spTree>
    <p:extLst>
      <p:ext uri="{BB962C8B-B14F-4D97-AF65-F5344CB8AC3E}">
        <p14:creationId xmlns:p14="http://schemas.microsoft.com/office/powerpoint/2010/main" val="1657118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 xmlns:a16="http://schemas.microsoft.com/office/drawing/2014/main" id="{6D479688-3C58-4923-8CB2-E0E404D5AAFD}"/>
              </a:ext>
            </a:extLst>
          </p:cNvPr>
          <p:cNvSpPr>
            <a:spLocks noGrp="1" noChangeArrowheads="1"/>
          </p:cNvSpPr>
          <p:nvPr>
            <p:ph type="dt" sz="half" idx="10"/>
          </p:nvPr>
        </p:nvSpPr>
        <p:spPr>
          <a:ln/>
        </p:spPr>
        <p:txBody>
          <a:bodyPr/>
          <a:lstStyle>
            <a:lvl1pPr>
              <a:defRPr/>
            </a:lvl1pPr>
          </a:lstStyle>
          <a:p>
            <a:pPr>
              <a:defRPr/>
            </a:pPr>
            <a:r>
              <a:rPr lang="en-GB"/>
              <a:t>09.09.08</a:t>
            </a:r>
          </a:p>
        </p:txBody>
      </p:sp>
      <p:sp>
        <p:nvSpPr>
          <p:cNvPr id="4" name="Rectangle 5">
            <a:extLst>
              <a:ext uri="{FF2B5EF4-FFF2-40B4-BE49-F238E27FC236}">
                <a16:creationId xmlns="" xmlns:a16="http://schemas.microsoft.com/office/drawing/2014/main" id="{98D35851-6C6D-4608-B18C-1665D2EBA7AE}"/>
              </a:ext>
            </a:extLst>
          </p:cNvPr>
          <p:cNvSpPr>
            <a:spLocks noGrp="1" noChangeArrowheads="1"/>
          </p:cNvSpPr>
          <p:nvPr>
            <p:ph type="ftr" sz="quarter" idx="11"/>
          </p:nvPr>
        </p:nvSpPr>
        <p:spPr>
          <a:ln/>
        </p:spPr>
        <p:txBody>
          <a:bodyPr/>
          <a:lstStyle>
            <a:lvl1pPr>
              <a:defRPr/>
            </a:lvl1pPr>
          </a:lstStyle>
          <a:p>
            <a:pPr>
              <a:defRPr/>
            </a:pPr>
            <a:r>
              <a:rPr lang="en-GB"/>
              <a:t>Spire Healthcare Three Year Plan 2009-11</a:t>
            </a:r>
          </a:p>
        </p:txBody>
      </p:sp>
      <p:sp>
        <p:nvSpPr>
          <p:cNvPr id="5" name="Rectangle 6">
            <a:extLst>
              <a:ext uri="{FF2B5EF4-FFF2-40B4-BE49-F238E27FC236}">
                <a16:creationId xmlns="" xmlns:a16="http://schemas.microsoft.com/office/drawing/2014/main" id="{FE1CDC4A-32A9-4C92-B829-19505527CF16}"/>
              </a:ext>
            </a:extLst>
          </p:cNvPr>
          <p:cNvSpPr>
            <a:spLocks noGrp="1" noChangeArrowheads="1"/>
          </p:cNvSpPr>
          <p:nvPr>
            <p:ph type="sldNum" sz="quarter" idx="12"/>
          </p:nvPr>
        </p:nvSpPr>
        <p:spPr>
          <a:ln/>
        </p:spPr>
        <p:txBody>
          <a:bodyPr/>
          <a:lstStyle>
            <a:lvl1pPr>
              <a:defRPr/>
            </a:lvl1pPr>
          </a:lstStyle>
          <a:p>
            <a:fld id="{02EE6713-2376-4B79-9A7C-5EE6D0963BD7}" type="slidenum">
              <a:rPr lang="en-GB" altLang="en-US"/>
              <a:pPr/>
              <a:t>‹#›</a:t>
            </a:fld>
            <a:endParaRPr lang="en-GB" altLang="en-US"/>
          </a:p>
        </p:txBody>
      </p:sp>
    </p:spTree>
    <p:extLst>
      <p:ext uri="{BB962C8B-B14F-4D97-AF65-F5344CB8AC3E}">
        <p14:creationId xmlns:p14="http://schemas.microsoft.com/office/powerpoint/2010/main" val="1188831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BCECEBD7-AF5D-4545-A954-312891D5C502}"/>
              </a:ext>
            </a:extLst>
          </p:cNvPr>
          <p:cNvSpPr>
            <a:spLocks noGrp="1" noChangeArrowheads="1"/>
          </p:cNvSpPr>
          <p:nvPr>
            <p:ph type="dt" sz="half" idx="10"/>
          </p:nvPr>
        </p:nvSpPr>
        <p:spPr>
          <a:ln/>
        </p:spPr>
        <p:txBody>
          <a:bodyPr/>
          <a:lstStyle>
            <a:lvl1pPr>
              <a:defRPr/>
            </a:lvl1pPr>
          </a:lstStyle>
          <a:p>
            <a:pPr>
              <a:defRPr/>
            </a:pPr>
            <a:r>
              <a:rPr lang="en-GB"/>
              <a:t>09.09.08</a:t>
            </a:r>
          </a:p>
        </p:txBody>
      </p:sp>
      <p:sp>
        <p:nvSpPr>
          <p:cNvPr id="3" name="Rectangle 5">
            <a:extLst>
              <a:ext uri="{FF2B5EF4-FFF2-40B4-BE49-F238E27FC236}">
                <a16:creationId xmlns="" xmlns:a16="http://schemas.microsoft.com/office/drawing/2014/main" id="{339AE8D8-4012-4157-A3E6-F87AAFD1E178}"/>
              </a:ext>
            </a:extLst>
          </p:cNvPr>
          <p:cNvSpPr>
            <a:spLocks noGrp="1" noChangeArrowheads="1"/>
          </p:cNvSpPr>
          <p:nvPr>
            <p:ph type="ftr" sz="quarter" idx="11"/>
          </p:nvPr>
        </p:nvSpPr>
        <p:spPr>
          <a:ln/>
        </p:spPr>
        <p:txBody>
          <a:bodyPr/>
          <a:lstStyle>
            <a:lvl1pPr>
              <a:defRPr/>
            </a:lvl1pPr>
          </a:lstStyle>
          <a:p>
            <a:pPr>
              <a:defRPr/>
            </a:pPr>
            <a:r>
              <a:rPr lang="en-GB"/>
              <a:t>Spire Healthcare Three Year Plan 2009-11</a:t>
            </a:r>
          </a:p>
        </p:txBody>
      </p:sp>
      <p:sp>
        <p:nvSpPr>
          <p:cNvPr id="4" name="Rectangle 6">
            <a:extLst>
              <a:ext uri="{FF2B5EF4-FFF2-40B4-BE49-F238E27FC236}">
                <a16:creationId xmlns="" xmlns:a16="http://schemas.microsoft.com/office/drawing/2014/main" id="{F8BCD42F-5E1F-4B01-B96B-2C8F179845B5}"/>
              </a:ext>
            </a:extLst>
          </p:cNvPr>
          <p:cNvSpPr>
            <a:spLocks noGrp="1" noChangeArrowheads="1"/>
          </p:cNvSpPr>
          <p:nvPr>
            <p:ph type="sldNum" sz="quarter" idx="12"/>
          </p:nvPr>
        </p:nvSpPr>
        <p:spPr>
          <a:ln/>
        </p:spPr>
        <p:txBody>
          <a:bodyPr/>
          <a:lstStyle>
            <a:lvl1pPr>
              <a:defRPr/>
            </a:lvl1pPr>
          </a:lstStyle>
          <a:p>
            <a:fld id="{8CFCF1D9-0A27-4EBF-99CC-0271EB90BECF}" type="slidenum">
              <a:rPr lang="en-GB" altLang="en-US"/>
              <a:pPr/>
              <a:t>‹#›</a:t>
            </a:fld>
            <a:endParaRPr lang="en-GB" altLang="en-US"/>
          </a:p>
        </p:txBody>
      </p:sp>
    </p:spTree>
    <p:extLst>
      <p:ext uri="{BB962C8B-B14F-4D97-AF65-F5344CB8AC3E}">
        <p14:creationId xmlns:p14="http://schemas.microsoft.com/office/powerpoint/2010/main" val="3541945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B5AB3336-016B-4ABC-97E1-155D899E60E8}"/>
              </a:ext>
            </a:extLst>
          </p:cNvPr>
          <p:cNvSpPr>
            <a:spLocks noGrp="1" noChangeArrowheads="1"/>
          </p:cNvSpPr>
          <p:nvPr>
            <p:ph type="dt" sz="half" idx="10"/>
          </p:nvPr>
        </p:nvSpPr>
        <p:spPr>
          <a:ln/>
        </p:spPr>
        <p:txBody>
          <a:bodyPr/>
          <a:lstStyle>
            <a:lvl1pPr>
              <a:defRPr/>
            </a:lvl1pPr>
          </a:lstStyle>
          <a:p>
            <a:pPr>
              <a:defRPr/>
            </a:pPr>
            <a:r>
              <a:rPr lang="en-GB"/>
              <a:t>09.09.08</a:t>
            </a:r>
          </a:p>
        </p:txBody>
      </p:sp>
      <p:sp>
        <p:nvSpPr>
          <p:cNvPr id="6" name="Rectangle 5">
            <a:extLst>
              <a:ext uri="{FF2B5EF4-FFF2-40B4-BE49-F238E27FC236}">
                <a16:creationId xmlns="" xmlns:a16="http://schemas.microsoft.com/office/drawing/2014/main" id="{A0E9C724-4D0C-4A0A-83E6-A46B51D91C50}"/>
              </a:ext>
            </a:extLst>
          </p:cNvPr>
          <p:cNvSpPr>
            <a:spLocks noGrp="1" noChangeArrowheads="1"/>
          </p:cNvSpPr>
          <p:nvPr>
            <p:ph type="ftr" sz="quarter" idx="11"/>
          </p:nvPr>
        </p:nvSpPr>
        <p:spPr>
          <a:ln/>
        </p:spPr>
        <p:txBody>
          <a:bodyPr/>
          <a:lstStyle>
            <a:lvl1pPr>
              <a:defRPr/>
            </a:lvl1pPr>
          </a:lstStyle>
          <a:p>
            <a:pPr>
              <a:defRPr/>
            </a:pPr>
            <a:r>
              <a:rPr lang="en-GB"/>
              <a:t>Spire Healthcare Three Year Plan 2009-11</a:t>
            </a:r>
          </a:p>
        </p:txBody>
      </p:sp>
      <p:sp>
        <p:nvSpPr>
          <p:cNvPr id="7" name="Rectangle 6">
            <a:extLst>
              <a:ext uri="{FF2B5EF4-FFF2-40B4-BE49-F238E27FC236}">
                <a16:creationId xmlns="" xmlns:a16="http://schemas.microsoft.com/office/drawing/2014/main" id="{E872105F-946E-4B54-B8D6-1F49F3806CCA}"/>
              </a:ext>
            </a:extLst>
          </p:cNvPr>
          <p:cNvSpPr>
            <a:spLocks noGrp="1" noChangeArrowheads="1"/>
          </p:cNvSpPr>
          <p:nvPr>
            <p:ph type="sldNum" sz="quarter" idx="12"/>
          </p:nvPr>
        </p:nvSpPr>
        <p:spPr>
          <a:ln/>
        </p:spPr>
        <p:txBody>
          <a:bodyPr/>
          <a:lstStyle>
            <a:lvl1pPr>
              <a:defRPr/>
            </a:lvl1pPr>
          </a:lstStyle>
          <a:p>
            <a:fld id="{42A25365-594A-4656-91ED-2953AF1379A8}" type="slidenum">
              <a:rPr lang="en-GB" altLang="en-US"/>
              <a:pPr/>
              <a:t>‹#›</a:t>
            </a:fld>
            <a:endParaRPr lang="en-GB" altLang="en-US"/>
          </a:p>
        </p:txBody>
      </p:sp>
    </p:spTree>
    <p:extLst>
      <p:ext uri="{BB962C8B-B14F-4D97-AF65-F5344CB8AC3E}">
        <p14:creationId xmlns:p14="http://schemas.microsoft.com/office/powerpoint/2010/main" val="78368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AB69DD3F-01AE-41D1-B769-97A8FB50DFF4}"/>
              </a:ext>
            </a:extLst>
          </p:cNvPr>
          <p:cNvSpPr>
            <a:spLocks noGrp="1" noChangeArrowheads="1"/>
          </p:cNvSpPr>
          <p:nvPr>
            <p:ph type="dt" sz="half" idx="10"/>
          </p:nvPr>
        </p:nvSpPr>
        <p:spPr>
          <a:ln/>
        </p:spPr>
        <p:txBody>
          <a:bodyPr/>
          <a:lstStyle>
            <a:lvl1pPr>
              <a:defRPr/>
            </a:lvl1pPr>
          </a:lstStyle>
          <a:p>
            <a:pPr>
              <a:defRPr/>
            </a:pPr>
            <a:r>
              <a:rPr lang="en-GB"/>
              <a:t>09.09.08</a:t>
            </a:r>
          </a:p>
        </p:txBody>
      </p:sp>
      <p:sp>
        <p:nvSpPr>
          <p:cNvPr id="6" name="Rectangle 5">
            <a:extLst>
              <a:ext uri="{FF2B5EF4-FFF2-40B4-BE49-F238E27FC236}">
                <a16:creationId xmlns="" xmlns:a16="http://schemas.microsoft.com/office/drawing/2014/main" id="{FD394F79-3145-43AE-A27C-3A7A3FBCB199}"/>
              </a:ext>
            </a:extLst>
          </p:cNvPr>
          <p:cNvSpPr>
            <a:spLocks noGrp="1" noChangeArrowheads="1"/>
          </p:cNvSpPr>
          <p:nvPr>
            <p:ph type="ftr" sz="quarter" idx="11"/>
          </p:nvPr>
        </p:nvSpPr>
        <p:spPr>
          <a:ln/>
        </p:spPr>
        <p:txBody>
          <a:bodyPr/>
          <a:lstStyle>
            <a:lvl1pPr>
              <a:defRPr/>
            </a:lvl1pPr>
          </a:lstStyle>
          <a:p>
            <a:pPr>
              <a:defRPr/>
            </a:pPr>
            <a:r>
              <a:rPr lang="en-GB"/>
              <a:t>Spire Healthcare Three Year Plan 2009-11</a:t>
            </a:r>
          </a:p>
        </p:txBody>
      </p:sp>
      <p:sp>
        <p:nvSpPr>
          <p:cNvPr id="7" name="Rectangle 6">
            <a:extLst>
              <a:ext uri="{FF2B5EF4-FFF2-40B4-BE49-F238E27FC236}">
                <a16:creationId xmlns="" xmlns:a16="http://schemas.microsoft.com/office/drawing/2014/main" id="{52906CE8-7B17-42B3-84C7-29EE6CA15C7F}"/>
              </a:ext>
            </a:extLst>
          </p:cNvPr>
          <p:cNvSpPr>
            <a:spLocks noGrp="1" noChangeArrowheads="1"/>
          </p:cNvSpPr>
          <p:nvPr>
            <p:ph type="sldNum" sz="quarter" idx="12"/>
          </p:nvPr>
        </p:nvSpPr>
        <p:spPr>
          <a:ln/>
        </p:spPr>
        <p:txBody>
          <a:bodyPr/>
          <a:lstStyle>
            <a:lvl1pPr>
              <a:defRPr/>
            </a:lvl1pPr>
          </a:lstStyle>
          <a:p>
            <a:fld id="{853EB319-2D4D-48EB-97BB-43B777B7A6B4}" type="slidenum">
              <a:rPr lang="en-GB" altLang="en-US"/>
              <a:pPr/>
              <a:t>‹#›</a:t>
            </a:fld>
            <a:endParaRPr lang="en-GB" altLang="en-US"/>
          </a:p>
        </p:txBody>
      </p:sp>
    </p:spTree>
    <p:extLst>
      <p:ext uri="{BB962C8B-B14F-4D97-AF65-F5344CB8AC3E}">
        <p14:creationId xmlns:p14="http://schemas.microsoft.com/office/powerpoint/2010/main" val="2567979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6.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79C97E46-1B69-4C4C-8646-3F4FAA36F26C}"/>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 xmlns:a16="http://schemas.microsoft.com/office/drawing/2014/main" id="{8AF9DC13-675E-4EB7-862D-1E988EF42428}"/>
              </a:ext>
            </a:extLst>
          </p:cNvPr>
          <p:cNvSpPr>
            <a:spLocks noGrp="1" noChangeArrowheads="1"/>
          </p:cNvSpPr>
          <p:nvPr>
            <p:ph type="body" idx="1"/>
          </p:nvPr>
        </p:nvSpPr>
        <p:spPr bwMode="auto">
          <a:xfrm>
            <a:off x="457200" y="1600200"/>
            <a:ext cx="82296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92868" name="Rectangle 4">
            <a:extLst>
              <a:ext uri="{FF2B5EF4-FFF2-40B4-BE49-F238E27FC236}">
                <a16:creationId xmlns="" xmlns:a16="http://schemas.microsoft.com/office/drawing/2014/main" id="{841AB19C-4C7E-4F8E-B50C-C796C3B5631D}"/>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 charset="-128"/>
              </a:defRPr>
            </a:lvl1pPr>
          </a:lstStyle>
          <a:p>
            <a:pPr>
              <a:defRPr/>
            </a:pPr>
            <a:r>
              <a:rPr lang="en-GB"/>
              <a:t>09.09.08</a:t>
            </a:r>
          </a:p>
        </p:txBody>
      </p:sp>
      <p:sp>
        <p:nvSpPr>
          <p:cNvPr id="292869" name="Rectangle 5">
            <a:extLst>
              <a:ext uri="{FF2B5EF4-FFF2-40B4-BE49-F238E27FC236}">
                <a16:creationId xmlns="" xmlns:a16="http://schemas.microsoft.com/office/drawing/2014/main" id="{E8D0B6B7-9B6A-43CA-9880-2EBC64C26C52}"/>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1" charset="-128"/>
              </a:defRPr>
            </a:lvl1pPr>
          </a:lstStyle>
          <a:p>
            <a:pPr>
              <a:defRPr/>
            </a:pPr>
            <a:r>
              <a:rPr lang="en-GB"/>
              <a:t>Spire Healthcare Three Year Plan 2009-11</a:t>
            </a:r>
          </a:p>
        </p:txBody>
      </p:sp>
      <p:sp>
        <p:nvSpPr>
          <p:cNvPr id="292870" name="Rectangle 6">
            <a:extLst>
              <a:ext uri="{FF2B5EF4-FFF2-40B4-BE49-F238E27FC236}">
                <a16:creationId xmlns="" xmlns:a16="http://schemas.microsoft.com/office/drawing/2014/main" id="{F5BC3338-5A5E-45A4-B0EA-355FECD868DA}"/>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6987634-5824-4D21-8DF8-351A2EA203CA}" type="slidenum">
              <a:rPr lang="en-GB" altLang="en-US"/>
              <a:pPr/>
              <a:t>‹#›</a:t>
            </a:fld>
            <a:endParaRPr lang="en-GB" altLang="en-US"/>
          </a:p>
        </p:txBody>
      </p:sp>
      <p:pic>
        <p:nvPicPr>
          <p:cNvPr id="1031" name="Picture 7" descr="Spire_logo">
            <a:extLst>
              <a:ext uri="{FF2B5EF4-FFF2-40B4-BE49-F238E27FC236}">
                <a16:creationId xmlns="" xmlns:a16="http://schemas.microsoft.com/office/drawing/2014/main" id="{255B8B45-028C-46E3-B5BD-D1F8ED2E053F}"/>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42875" y="5949950"/>
            <a:ext cx="1404938"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PP_Cover_BG">
            <a:extLst>
              <a:ext uri="{FF2B5EF4-FFF2-40B4-BE49-F238E27FC236}">
                <a16:creationId xmlns="" xmlns:a16="http://schemas.microsoft.com/office/drawing/2014/main" id="{49DACC96-B334-4E4C-BD47-3BE85D9C3E61}"/>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l="70689" t="91417" r="1724"/>
          <a:stretch>
            <a:fillRect/>
          </a:stretch>
        </p:blipFill>
        <p:spPr bwMode="auto">
          <a:xfrm>
            <a:off x="6732588" y="6254750"/>
            <a:ext cx="241141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l" rtl="0" eaLnBrk="0" fontAlgn="base" hangingPunct="0">
        <a:spcBef>
          <a:spcPct val="0"/>
        </a:spcBef>
        <a:spcAft>
          <a:spcPct val="0"/>
        </a:spcAft>
        <a:defRPr sz="3600" b="1">
          <a:solidFill>
            <a:srgbClr val="7DA58F"/>
          </a:solidFill>
          <a:latin typeface="+mj-lt"/>
          <a:ea typeface="MS PGothic" pitchFamily="34" charset="-128"/>
          <a:cs typeface="+mj-cs"/>
        </a:defRPr>
      </a:lvl1pPr>
      <a:lvl2pPr algn="l" rtl="0" eaLnBrk="0" fontAlgn="base" hangingPunct="0">
        <a:spcBef>
          <a:spcPct val="0"/>
        </a:spcBef>
        <a:spcAft>
          <a:spcPct val="0"/>
        </a:spcAft>
        <a:defRPr sz="3600" b="1">
          <a:solidFill>
            <a:srgbClr val="7DA58F"/>
          </a:solidFill>
          <a:latin typeface="Verdana" pitchFamily="34" charset="0"/>
          <a:ea typeface="MS PGothic" pitchFamily="34" charset="-128"/>
        </a:defRPr>
      </a:lvl2pPr>
      <a:lvl3pPr algn="l" rtl="0" eaLnBrk="0" fontAlgn="base" hangingPunct="0">
        <a:spcBef>
          <a:spcPct val="0"/>
        </a:spcBef>
        <a:spcAft>
          <a:spcPct val="0"/>
        </a:spcAft>
        <a:defRPr sz="3600" b="1">
          <a:solidFill>
            <a:srgbClr val="7DA58F"/>
          </a:solidFill>
          <a:latin typeface="Verdana" pitchFamily="34" charset="0"/>
          <a:ea typeface="MS PGothic" pitchFamily="34" charset="-128"/>
        </a:defRPr>
      </a:lvl3pPr>
      <a:lvl4pPr algn="l" rtl="0" eaLnBrk="0" fontAlgn="base" hangingPunct="0">
        <a:spcBef>
          <a:spcPct val="0"/>
        </a:spcBef>
        <a:spcAft>
          <a:spcPct val="0"/>
        </a:spcAft>
        <a:defRPr sz="3600" b="1">
          <a:solidFill>
            <a:srgbClr val="7DA58F"/>
          </a:solidFill>
          <a:latin typeface="Verdana" pitchFamily="34" charset="0"/>
          <a:ea typeface="MS PGothic" pitchFamily="34" charset="-128"/>
        </a:defRPr>
      </a:lvl4pPr>
      <a:lvl5pPr algn="l" rtl="0" eaLnBrk="0" fontAlgn="base" hangingPunct="0">
        <a:spcBef>
          <a:spcPct val="0"/>
        </a:spcBef>
        <a:spcAft>
          <a:spcPct val="0"/>
        </a:spcAft>
        <a:defRPr sz="3600" b="1">
          <a:solidFill>
            <a:srgbClr val="7DA58F"/>
          </a:solidFill>
          <a:latin typeface="Verdana" pitchFamily="34" charset="0"/>
          <a:ea typeface="MS PGothic" pitchFamily="34" charset="-128"/>
        </a:defRPr>
      </a:lvl5pPr>
      <a:lvl6pPr marL="457200" algn="l" rtl="0" fontAlgn="base">
        <a:spcBef>
          <a:spcPct val="0"/>
        </a:spcBef>
        <a:spcAft>
          <a:spcPct val="0"/>
        </a:spcAft>
        <a:defRPr sz="3600" b="1">
          <a:solidFill>
            <a:srgbClr val="7DA58F"/>
          </a:solidFill>
          <a:latin typeface="Verdana" pitchFamily="34" charset="0"/>
          <a:ea typeface="ＭＳ Ｐゴシック" pitchFamily="1" charset="-128"/>
        </a:defRPr>
      </a:lvl6pPr>
      <a:lvl7pPr marL="914400" algn="l" rtl="0" fontAlgn="base">
        <a:spcBef>
          <a:spcPct val="0"/>
        </a:spcBef>
        <a:spcAft>
          <a:spcPct val="0"/>
        </a:spcAft>
        <a:defRPr sz="3600" b="1">
          <a:solidFill>
            <a:srgbClr val="7DA58F"/>
          </a:solidFill>
          <a:latin typeface="Verdana" pitchFamily="34" charset="0"/>
          <a:ea typeface="ＭＳ Ｐゴシック" pitchFamily="1" charset="-128"/>
        </a:defRPr>
      </a:lvl7pPr>
      <a:lvl8pPr marL="1371600" algn="l" rtl="0" fontAlgn="base">
        <a:spcBef>
          <a:spcPct val="0"/>
        </a:spcBef>
        <a:spcAft>
          <a:spcPct val="0"/>
        </a:spcAft>
        <a:defRPr sz="3600" b="1">
          <a:solidFill>
            <a:srgbClr val="7DA58F"/>
          </a:solidFill>
          <a:latin typeface="Verdana" pitchFamily="34" charset="0"/>
          <a:ea typeface="ＭＳ Ｐゴシック" pitchFamily="1" charset="-128"/>
        </a:defRPr>
      </a:lvl8pPr>
      <a:lvl9pPr marL="1828800" algn="l" rtl="0" fontAlgn="base">
        <a:spcBef>
          <a:spcPct val="0"/>
        </a:spcBef>
        <a:spcAft>
          <a:spcPct val="0"/>
        </a:spcAft>
        <a:defRPr sz="3600" b="1">
          <a:solidFill>
            <a:srgbClr val="7DA58F"/>
          </a:solidFill>
          <a:latin typeface="Verdana" pitchFamily="34" charset="0"/>
          <a:ea typeface="ＭＳ Ｐゴシック" pitchFamily="1" charset="-128"/>
        </a:defRPr>
      </a:lvl9pPr>
    </p:titleStyle>
    <p:bodyStyle>
      <a:lvl1pPr marL="342900" indent="-342900" algn="l" rtl="0" eaLnBrk="0" fontAlgn="base" hangingPunct="0">
        <a:spcBef>
          <a:spcPct val="20000"/>
        </a:spcBef>
        <a:spcAft>
          <a:spcPct val="0"/>
        </a:spcAft>
        <a:buChar char="•"/>
        <a:defRPr sz="2800">
          <a:solidFill>
            <a:srgbClr val="7DA58F"/>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400">
          <a:solidFill>
            <a:srgbClr val="7DA58F"/>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rgbClr val="7DA58F"/>
          </a:solidFill>
          <a:latin typeface="+mn-lt"/>
          <a:ea typeface="MS PGothic" pitchFamily="34" charset="-128"/>
        </a:defRPr>
      </a:lvl3pPr>
      <a:lvl4pPr marL="1600200" indent="-228600" algn="l" rtl="0" eaLnBrk="0" fontAlgn="base" hangingPunct="0">
        <a:spcBef>
          <a:spcPct val="20000"/>
        </a:spcBef>
        <a:spcAft>
          <a:spcPct val="0"/>
        </a:spcAft>
        <a:buChar char="–"/>
        <a:defRPr>
          <a:solidFill>
            <a:srgbClr val="7DA58F"/>
          </a:solidFill>
          <a:latin typeface="+mn-lt"/>
          <a:ea typeface="MS PGothic" pitchFamily="34" charset="-128"/>
        </a:defRPr>
      </a:lvl4pPr>
      <a:lvl5pPr marL="2057400" indent="-228600" algn="l" rtl="0" eaLnBrk="0" fontAlgn="base" hangingPunct="0">
        <a:spcBef>
          <a:spcPct val="20000"/>
        </a:spcBef>
        <a:spcAft>
          <a:spcPct val="0"/>
        </a:spcAft>
        <a:buChar char="»"/>
        <a:defRPr>
          <a:solidFill>
            <a:srgbClr val="7DA58F"/>
          </a:solidFill>
          <a:latin typeface="+mn-lt"/>
          <a:ea typeface="MS PGothic" pitchFamily="34" charset="-128"/>
        </a:defRPr>
      </a:lvl5pPr>
      <a:lvl6pPr marL="2514600" indent="-228600" algn="l" rtl="0" fontAlgn="base">
        <a:spcBef>
          <a:spcPct val="20000"/>
        </a:spcBef>
        <a:spcAft>
          <a:spcPct val="0"/>
        </a:spcAft>
        <a:buChar char="»"/>
        <a:defRPr>
          <a:solidFill>
            <a:srgbClr val="7DA58F"/>
          </a:solidFill>
          <a:latin typeface="+mn-lt"/>
          <a:ea typeface="+mn-ea"/>
        </a:defRPr>
      </a:lvl6pPr>
      <a:lvl7pPr marL="2971800" indent="-228600" algn="l" rtl="0" fontAlgn="base">
        <a:spcBef>
          <a:spcPct val="20000"/>
        </a:spcBef>
        <a:spcAft>
          <a:spcPct val="0"/>
        </a:spcAft>
        <a:buChar char="»"/>
        <a:defRPr>
          <a:solidFill>
            <a:srgbClr val="7DA58F"/>
          </a:solidFill>
          <a:latin typeface="+mn-lt"/>
          <a:ea typeface="+mn-ea"/>
        </a:defRPr>
      </a:lvl7pPr>
      <a:lvl8pPr marL="3429000" indent="-228600" algn="l" rtl="0" fontAlgn="base">
        <a:spcBef>
          <a:spcPct val="20000"/>
        </a:spcBef>
        <a:spcAft>
          <a:spcPct val="0"/>
        </a:spcAft>
        <a:buChar char="»"/>
        <a:defRPr>
          <a:solidFill>
            <a:srgbClr val="7DA58F"/>
          </a:solidFill>
          <a:latin typeface="+mn-lt"/>
          <a:ea typeface="+mn-ea"/>
        </a:defRPr>
      </a:lvl8pPr>
      <a:lvl9pPr marL="3886200" indent="-228600" algn="l" rtl="0" fontAlgn="base">
        <a:spcBef>
          <a:spcPct val="20000"/>
        </a:spcBef>
        <a:spcAft>
          <a:spcPct val="0"/>
        </a:spcAft>
        <a:buChar char="»"/>
        <a:defRPr>
          <a:solidFill>
            <a:srgbClr val="7DA58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576263"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t>Click to edit Master title style</a:t>
            </a:r>
          </a:p>
        </p:txBody>
      </p:sp>
      <p:sp>
        <p:nvSpPr>
          <p:cNvPr id="14339"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1620"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en-GB" sz="2400">
              <a:latin typeface="Times New Roman" pitchFamily="18" charset="0"/>
            </a:endParaRPr>
          </a:p>
        </p:txBody>
      </p:sp>
      <p:sp>
        <p:nvSpPr>
          <p:cNvPr id="111621"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p>
        </p:txBody>
      </p:sp>
      <p:sp>
        <p:nvSpPr>
          <p:cNvPr id="111622"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pPr>
              <a:defRPr/>
            </a:pPr>
            <a:fld id="{0478590B-EAD5-4B0A-8951-051950470252}" type="datetimeFigureOut">
              <a:rPr lang="en-US"/>
              <a:pPr>
                <a:defRPr/>
              </a:pPr>
              <a:t>11/9/2017</a:t>
            </a:fld>
            <a:endParaRPr lang="en-GB"/>
          </a:p>
        </p:txBody>
      </p:sp>
      <p:sp>
        <p:nvSpPr>
          <p:cNvPr id="11162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defRPr>
            </a:lvl1pPr>
          </a:lstStyle>
          <a:p>
            <a:pPr>
              <a:defRPr/>
            </a:pPr>
            <a:endParaRPr lang="en-GB"/>
          </a:p>
        </p:txBody>
      </p:sp>
      <p:sp>
        <p:nvSpPr>
          <p:cNvPr id="111624"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pPr>
              <a:defRPr/>
            </a:pPr>
            <a:fld id="{AC11810D-F237-4933-A4D1-D494CFBFC844}" type="slidenum">
              <a:rPr lang="en-GB"/>
              <a:pPr>
                <a:defRPr/>
              </a:pPr>
              <a:t>‹#›</a:t>
            </a:fld>
            <a:endParaRPr lang="en-GB"/>
          </a:p>
        </p:txBody>
      </p:sp>
      <p:sp>
        <p:nvSpPr>
          <p:cNvPr id="8" name="Oval 6"/>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9" name="Rectangle 7"/>
          <p:cNvSpPr/>
          <p:nvPr/>
        </p:nvSpPr>
        <p:spPr>
          <a:xfrm>
            <a:off x="8686800" y="5265738"/>
            <a:ext cx="457200" cy="9683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6600"/>
                </a:solidFill>
              </a:rPr>
              <a:t>           </a:t>
            </a:r>
          </a:p>
        </p:txBody>
      </p:sp>
      <p:sp>
        <p:nvSpPr>
          <p:cNvPr id="10" name="Oval 8"/>
          <p:cNvSpPr/>
          <p:nvPr/>
        </p:nvSpPr>
        <p:spPr>
          <a:xfrm>
            <a:off x="1008909" y="1992354"/>
            <a:ext cx="1581897"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Tree>
    <p:extLst>
      <p:ext uri="{BB962C8B-B14F-4D97-AF65-F5344CB8AC3E}">
        <p14:creationId xmlns:p14="http://schemas.microsoft.com/office/powerpoint/2010/main" val="180914310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advClick="0" advTm="2500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4"/>
          <a:srcRect l="2599" r="5875" b="5263"/>
          <a:stretch>
            <a:fillRect/>
          </a:stretch>
        </p:blipFill>
        <p:spPr bwMode="auto">
          <a:xfrm>
            <a:off x="4763" y="5867400"/>
            <a:ext cx="9144000" cy="10541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BB22055-AA6F-4B4A-A66E-7D289F7D3245}" type="datetimeFigureOut">
              <a:rPr lang="en-US"/>
              <a:pPr>
                <a:defRPr/>
              </a:pPr>
              <a:t>11/9/2017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F952544-623A-4E00-8FA2-D6B62004E782}" type="slidenum">
              <a:rPr lang="en-US"/>
              <a:pPr>
                <a:defRPr/>
              </a:pPr>
              <a:t>‹#›</a:t>
            </a:fld>
            <a:endParaRPr lang="en-US" dirty="0"/>
          </a:p>
        </p:txBody>
      </p:sp>
      <p:sp>
        <p:nvSpPr>
          <p:cNvPr id="103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0829658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ransition advClick="0" advTm="2500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2052"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userDrawn="1"/>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cs typeface="+mn-cs"/>
              </a:defRPr>
            </a:lvl1pPr>
          </a:lstStyle>
          <a:p>
            <a:pPr>
              <a:defRPr/>
            </a:pPr>
            <a:fld id="{8464696B-14E5-4B14-A185-BE210760CB6C}" type="datetime1">
              <a:rPr lang="en-GB"/>
              <a:pPr>
                <a:defRPr/>
              </a:pPr>
              <a:t>09/11/2017</a:t>
            </a:fld>
            <a:endParaRPr lang="en-GB"/>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fontAlgn="auto">
              <a:spcBef>
                <a:spcPts val="0"/>
              </a:spcBef>
              <a:spcAft>
                <a:spcPts val="0"/>
              </a:spcAft>
              <a:defRPr sz="1400" b="1">
                <a:solidFill>
                  <a:srgbClr val="FFFFFF"/>
                </a:solidFill>
                <a:latin typeface="+mn-lt"/>
                <a:cs typeface="+mn-cs"/>
              </a:defRPr>
            </a:lvl1pPr>
          </a:lstStyle>
          <a:p>
            <a:pPr>
              <a:defRPr/>
            </a:pPr>
            <a:r>
              <a:rPr lang="en-GB"/>
              <a:t>Slide </a:t>
            </a:r>
            <a:fld id="{FD884424-263E-4A17-B9FE-A33CF9834B65}" type="slidenum">
              <a:rPr lang="en-GB"/>
              <a:pPr>
                <a:defRPr/>
              </a:pPr>
              <a:t>‹#›</a:t>
            </a:fld>
            <a:endParaRPr lang="en-GB"/>
          </a:p>
        </p:txBody>
      </p:sp>
      <p:pic>
        <p:nvPicPr>
          <p:cNvPr id="2056" name="Picture 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1113" y="6373813"/>
            <a:ext cx="2976562"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038880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dt="0"/>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6.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6.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0.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750" y="620713"/>
            <a:ext cx="7848600" cy="1008062"/>
          </a:xfrm>
        </p:spPr>
        <p:txBody>
          <a:bodyPr/>
          <a:lstStyle/>
          <a:p>
            <a:pPr>
              <a:defRPr/>
            </a:pPr>
            <a:r>
              <a:rPr lang="en-GB" sz="2800" dirty="0"/>
              <a:t>Goring and Woodcote Medical Practice</a:t>
            </a:r>
            <a:br>
              <a:rPr lang="en-GB" sz="2800" dirty="0"/>
            </a:br>
            <a:r>
              <a:rPr lang="en-GB" sz="2800" dirty="0"/>
              <a:t>Patient Participation Group (PPG)</a:t>
            </a:r>
            <a:endParaRPr lang="en-GB" dirty="0"/>
          </a:p>
        </p:txBody>
      </p:sp>
      <p:sp>
        <p:nvSpPr>
          <p:cNvPr id="3" name="Subtitle 2"/>
          <p:cNvSpPr>
            <a:spLocks noGrp="1"/>
          </p:cNvSpPr>
          <p:nvPr>
            <p:ph type="subTitle" idx="1"/>
          </p:nvPr>
        </p:nvSpPr>
        <p:spPr>
          <a:xfrm>
            <a:off x="827088" y="3500438"/>
            <a:ext cx="6400800" cy="1752600"/>
          </a:xfrm>
        </p:spPr>
        <p:txBody>
          <a:bodyPr/>
          <a:lstStyle/>
          <a:p>
            <a:pPr>
              <a:defRPr/>
            </a:pPr>
            <a:r>
              <a:rPr lang="en-GB" sz="3600" b="1" dirty="0"/>
              <a:t>Obesity and Self-Care</a:t>
            </a:r>
            <a:endParaRPr lang="en-GB" sz="2800" dirty="0"/>
          </a:p>
          <a:p>
            <a:pPr>
              <a:defRPr/>
            </a:pPr>
            <a:endParaRPr lang="en-GB" sz="3600" dirty="0"/>
          </a:p>
          <a:p>
            <a:pPr>
              <a:defRPr/>
            </a:pPr>
            <a:endParaRPr lang="en-GB" sz="3600" dirty="0"/>
          </a:p>
          <a:p>
            <a:pPr>
              <a:defRPr/>
            </a:pPr>
            <a:r>
              <a:rPr lang="en-GB" sz="3600" dirty="0"/>
              <a:t>4 November 2017</a:t>
            </a:r>
          </a:p>
          <a:p>
            <a:pPr>
              <a:defRPr/>
            </a:pPr>
            <a:endParaRPr lang="en-GB" dirty="0"/>
          </a:p>
        </p:txBody>
      </p:sp>
      <p:sp>
        <p:nvSpPr>
          <p:cNvPr id="4" name="Slide Number Placeholder 3"/>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a:ea typeface="+mn-ea"/>
                <a:cs typeface="+mn-cs"/>
              </a:rPr>
              <a:t>Slide </a:t>
            </a:r>
            <a:fld id="{48D161FA-F579-45DA-84D5-D9C8C241C846}" type="slidenum">
              <a:rPr kumimoji="0" lang="en-GB"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GB" sz="1400" b="1" i="0" u="none" strike="noStrike" kern="1200" cap="none" spc="0" normalizeH="0" baseline="0" noProof="0">
              <a:ln>
                <a:noFill/>
              </a:ln>
              <a:solidFill>
                <a:srgbClr val="FFFFFF"/>
              </a:solidFill>
              <a:effectLst/>
              <a:uLnTx/>
              <a:uFillTx/>
              <a:latin typeface="Arial"/>
              <a:ea typeface="+mn-ea"/>
              <a:cs typeface="+mn-cs"/>
            </a:endParaRPr>
          </a:p>
        </p:txBody>
      </p:sp>
      <p:sp>
        <p:nvSpPr>
          <p:cNvPr id="13317" name="TextBox 5"/>
          <p:cNvSpPr txBox="1">
            <a:spLocks noChangeArrowheads="1"/>
          </p:cNvSpPr>
          <p:nvPr/>
        </p:nvSpPr>
        <p:spPr bwMode="auto">
          <a:xfrm>
            <a:off x="684213" y="2205038"/>
            <a:ext cx="5111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0" i="0" u="none" strike="noStrike" kern="1200" cap="none" spc="0" normalizeH="0" baseline="0" noProof="0">
                <a:ln>
                  <a:noFill/>
                </a:ln>
                <a:solidFill>
                  <a:prstClr val="black"/>
                </a:solidFill>
                <a:effectLst/>
                <a:uLnTx/>
                <a:uFillTx/>
                <a:latin typeface="Arial" charset="0"/>
                <a:ea typeface="+mn-ea"/>
                <a:cs typeface="+mn-cs"/>
              </a:rPr>
              <a:t>Open Meeting</a:t>
            </a:r>
          </a:p>
        </p:txBody>
      </p:sp>
    </p:spTree>
    <p:extLst>
      <p:ext uri="{BB962C8B-B14F-4D97-AF65-F5344CB8AC3E}">
        <p14:creationId xmlns:p14="http://schemas.microsoft.com/office/powerpoint/2010/main" val="431244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533400"/>
            <a:ext cx="6553200"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charset="0"/>
                <a:ea typeface="+mn-ea"/>
                <a:cs typeface="+mn-cs"/>
              </a:rPr>
              <a:t>OBESITY STATISTICS</a:t>
            </a:r>
          </a:p>
        </p:txBody>
      </p:sp>
      <p:sp>
        <p:nvSpPr>
          <p:cNvPr id="3" name="Rectangle 2"/>
          <p:cNvSpPr/>
          <p:nvPr/>
        </p:nvSpPr>
        <p:spPr>
          <a:xfrm>
            <a:off x="707571" y="1447800"/>
            <a:ext cx="7881257" cy="393954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262626"/>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262626"/>
                </a:solidFill>
                <a:effectLst/>
                <a:uLnTx/>
                <a:uFillTx/>
                <a:latin typeface="Calibri"/>
                <a:ea typeface="+mn-ea"/>
                <a:cs typeface="+mn-cs"/>
              </a:rPr>
              <a:t>In 2015, </a:t>
            </a:r>
            <a:r>
              <a:rPr kumimoji="0" lang="en-GB" sz="2800" b="1" i="0" u="none" strike="noStrike" kern="1200" cap="none" spc="0" normalizeH="0" baseline="0" noProof="0" dirty="0">
                <a:ln>
                  <a:noFill/>
                </a:ln>
                <a:solidFill>
                  <a:srgbClr val="262626"/>
                </a:solidFill>
                <a:effectLst/>
                <a:uLnTx/>
                <a:uFillTx/>
                <a:latin typeface="Calibri"/>
                <a:ea typeface="+mn-ea"/>
                <a:cs typeface="+mn-cs"/>
              </a:rPr>
              <a:t>58%</a:t>
            </a:r>
            <a:r>
              <a:rPr kumimoji="0" lang="en-GB" sz="2400" b="1" i="0" u="none" strike="noStrike" kern="1200" cap="none" spc="0" normalizeH="0" baseline="0" noProof="0" dirty="0">
                <a:ln>
                  <a:noFill/>
                </a:ln>
                <a:solidFill>
                  <a:srgbClr val="262626"/>
                </a:solidFill>
                <a:effectLst/>
                <a:uLnTx/>
                <a:uFillTx/>
                <a:latin typeface="Calibri"/>
                <a:ea typeface="+mn-ea"/>
                <a:cs typeface="+mn-cs"/>
              </a:rPr>
              <a:t> of women and </a:t>
            </a:r>
            <a:r>
              <a:rPr kumimoji="0" lang="en-GB" sz="2800" b="1" i="0" u="none" strike="noStrike" kern="1200" cap="none" spc="0" normalizeH="0" baseline="0" noProof="0" dirty="0">
                <a:ln>
                  <a:noFill/>
                </a:ln>
                <a:solidFill>
                  <a:srgbClr val="262626"/>
                </a:solidFill>
                <a:effectLst/>
                <a:uLnTx/>
                <a:uFillTx/>
                <a:latin typeface="Calibri"/>
                <a:ea typeface="+mn-ea"/>
                <a:cs typeface="+mn-cs"/>
              </a:rPr>
              <a:t>68% </a:t>
            </a:r>
            <a:r>
              <a:rPr kumimoji="0" lang="en-GB" sz="2400" b="1" i="0" u="none" strike="noStrike" kern="1200" cap="none" spc="0" normalizeH="0" baseline="0" noProof="0" dirty="0">
                <a:ln>
                  <a:noFill/>
                </a:ln>
                <a:solidFill>
                  <a:srgbClr val="262626"/>
                </a:solidFill>
                <a:effectLst/>
                <a:uLnTx/>
                <a:uFillTx/>
                <a:latin typeface="Calibri"/>
                <a:ea typeface="+mn-ea"/>
                <a:cs typeface="+mn-cs"/>
              </a:rPr>
              <a:t>of men were overweight or obese.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1" i="0" u="none" strike="noStrike" kern="1200" cap="none" spc="0" normalizeH="0" baseline="0" noProof="0" dirty="0">
              <a:ln>
                <a:noFill/>
              </a:ln>
              <a:solidFill>
                <a:srgbClr val="262626"/>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262626"/>
                </a:solidFill>
                <a:effectLst/>
                <a:uLnTx/>
                <a:uFillTx/>
                <a:latin typeface="Calibri"/>
                <a:ea typeface="+mn-ea"/>
                <a:cs typeface="+mn-cs"/>
              </a:rPr>
              <a:t>Obesity prevalence increased from </a:t>
            </a:r>
            <a:r>
              <a:rPr kumimoji="0" lang="en-GB" sz="2800" b="1" i="0" u="none" strike="noStrike" kern="1200" cap="none" spc="0" normalizeH="0" baseline="0" noProof="0" dirty="0">
                <a:ln>
                  <a:noFill/>
                </a:ln>
                <a:solidFill>
                  <a:srgbClr val="262626"/>
                </a:solidFill>
                <a:effectLst/>
                <a:uLnTx/>
                <a:uFillTx/>
                <a:latin typeface="Calibri"/>
                <a:ea typeface="+mn-ea"/>
                <a:cs typeface="+mn-cs"/>
              </a:rPr>
              <a:t>15%</a:t>
            </a:r>
            <a:r>
              <a:rPr kumimoji="0" lang="en-GB" sz="2400" b="1" i="0" u="none" strike="noStrike" kern="1200" cap="none" spc="0" normalizeH="0" baseline="0" noProof="0" dirty="0">
                <a:ln>
                  <a:noFill/>
                </a:ln>
                <a:solidFill>
                  <a:srgbClr val="262626"/>
                </a:solidFill>
                <a:effectLst/>
                <a:uLnTx/>
                <a:uFillTx/>
                <a:latin typeface="Calibri"/>
                <a:ea typeface="+mn-ea"/>
                <a:cs typeface="+mn-cs"/>
              </a:rPr>
              <a:t> in 1993 to </a:t>
            </a:r>
            <a:r>
              <a:rPr kumimoji="0" lang="en-GB" sz="2800" b="1" i="0" u="none" strike="noStrike" kern="1200" cap="none" spc="0" normalizeH="0" baseline="0" noProof="0" dirty="0">
                <a:ln>
                  <a:noFill/>
                </a:ln>
                <a:solidFill>
                  <a:srgbClr val="262626"/>
                </a:solidFill>
                <a:effectLst/>
                <a:uLnTx/>
                <a:uFillTx/>
                <a:latin typeface="Calibri"/>
                <a:ea typeface="+mn-ea"/>
                <a:cs typeface="+mn-cs"/>
              </a:rPr>
              <a:t>27%</a:t>
            </a:r>
            <a:r>
              <a:rPr kumimoji="0" lang="en-GB" sz="2400" b="1" i="0" u="none" strike="noStrike" kern="1200" cap="none" spc="0" normalizeH="0" baseline="0" noProof="0" dirty="0">
                <a:ln>
                  <a:noFill/>
                </a:ln>
                <a:solidFill>
                  <a:srgbClr val="262626"/>
                </a:solidFill>
                <a:effectLst/>
                <a:uLnTx/>
                <a:uFillTx/>
                <a:latin typeface="Calibri"/>
                <a:ea typeface="+mn-ea"/>
                <a:cs typeface="+mn-cs"/>
              </a:rPr>
              <a:t> in 2015.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262626"/>
                </a:solidFill>
                <a:effectLst/>
                <a:uLnTx/>
                <a:uFillTx/>
                <a:latin typeface="Calibri"/>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262626"/>
                </a:solidFill>
                <a:effectLst/>
                <a:uLnTx/>
                <a:uFillTx/>
                <a:latin typeface="Calibri"/>
                <a:ea typeface="+mn-ea"/>
                <a:cs typeface="+mn-cs"/>
              </a:rPr>
              <a:t>In 2015/16, over </a:t>
            </a:r>
            <a:r>
              <a:rPr kumimoji="0" lang="en-GB" sz="2800" b="1" i="0" u="none" strike="noStrike" kern="1200" cap="none" spc="0" normalizeH="0" baseline="0" noProof="0" dirty="0">
                <a:ln>
                  <a:noFill/>
                </a:ln>
                <a:solidFill>
                  <a:srgbClr val="262626"/>
                </a:solidFill>
                <a:effectLst/>
                <a:uLnTx/>
                <a:uFillTx/>
                <a:latin typeface="Calibri"/>
                <a:ea typeface="+mn-ea"/>
                <a:cs typeface="+mn-cs"/>
              </a:rPr>
              <a:t>1 in 5 </a:t>
            </a:r>
            <a:r>
              <a:rPr kumimoji="0" lang="en-GB" sz="2400" b="1" i="0" u="none" strike="noStrike" kern="1200" cap="none" spc="0" normalizeH="0" baseline="0" noProof="0" dirty="0">
                <a:ln>
                  <a:noFill/>
                </a:ln>
                <a:solidFill>
                  <a:srgbClr val="262626"/>
                </a:solidFill>
                <a:effectLst/>
                <a:uLnTx/>
                <a:uFillTx/>
                <a:latin typeface="Calibri"/>
                <a:ea typeface="+mn-ea"/>
                <a:cs typeface="+mn-cs"/>
              </a:rPr>
              <a:t>children in Reception, and over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262626"/>
                </a:solidFill>
                <a:effectLst/>
                <a:uLnTx/>
                <a:uFillTx/>
                <a:latin typeface="Calibri"/>
                <a:ea typeface="+mn-ea"/>
                <a:cs typeface="+mn-cs"/>
              </a:rPr>
              <a:t>1 in 3 </a:t>
            </a:r>
            <a:r>
              <a:rPr kumimoji="0" lang="en-GB" sz="2400" b="1" i="0" u="none" strike="noStrike" kern="1200" cap="none" spc="0" normalizeH="0" baseline="0" noProof="0" dirty="0">
                <a:ln>
                  <a:noFill/>
                </a:ln>
                <a:solidFill>
                  <a:srgbClr val="262626"/>
                </a:solidFill>
                <a:effectLst/>
                <a:uLnTx/>
                <a:uFillTx/>
                <a:latin typeface="Calibri"/>
                <a:ea typeface="+mn-ea"/>
                <a:cs typeface="+mn-cs"/>
              </a:rPr>
              <a:t>children in Year 6 were measured as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262626"/>
                </a:solidFill>
                <a:effectLst/>
                <a:uLnTx/>
                <a:uFillTx/>
                <a:latin typeface="Calibri"/>
                <a:ea typeface="+mn-ea"/>
                <a:cs typeface="+mn-cs"/>
              </a:rPr>
              <a:t>obese or overweight. </a:t>
            </a:r>
          </a:p>
        </p:txBody>
      </p:sp>
      <p:pic>
        <p:nvPicPr>
          <p:cNvPr id="109571" name="Picture 3" descr="C:\Users\Julia.Beasley\AppData\Local\Microsoft\Windows\Temporary Internet Files\Content.IE5\8WHZM0CU\childhood_obesity[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4731679"/>
            <a:ext cx="1741314" cy="1311322"/>
          </a:xfrm>
          <a:prstGeom prst="rect">
            <a:avLst/>
          </a:prstGeom>
          <a:noFill/>
          <a:extLst>
            <a:ext uri="{909E8E84-426E-40DD-AFC4-6F175D3DCCD1}">
              <a14:hiddenFill xmlns:a14="http://schemas.microsoft.com/office/drawing/2010/main">
                <a:solidFill>
                  <a:srgbClr val="FFFFFF"/>
                </a:solidFill>
              </a14:hiddenFill>
            </a:ext>
          </a:extLst>
        </p:spPr>
      </p:pic>
      <p:pic>
        <p:nvPicPr>
          <p:cNvPr id="109572" name="Picture 4" descr="C:\Users\Julia.Beasley\AppData\Local\Microsoft\Windows\Temporary Internet Files\Content.IE5\VL4TDSD1\Tech-besit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1442957" cy="1538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487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533400"/>
            <a:ext cx="8229599" cy="218521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rgbClr val="262626"/>
                </a:solidFill>
                <a:effectLst>
                  <a:outerShdw blurRad="38100" dist="38100" dir="2700000" algn="tl">
                    <a:srgbClr val="000000">
                      <a:alpha val="43137"/>
                    </a:srgbClr>
                  </a:outerShdw>
                </a:effectLst>
                <a:uLnTx/>
                <a:uFillTx/>
                <a:latin typeface="Calibri"/>
                <a:ea typeface="+mn-ea"/>
                <a:cs typeface="+mn-cs"/>
              </a:rPr>
              <a:t>Prevalence of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262626"/>
                </a:solidFill>
                <a:effectLst>
                  <a:outerShdw blurRad="38100" dist="38100" dir="2700000" algn="tl">
                    <a:srgbClr val="000000">
                      <a:alpha val="43137"/>
                    </a:srgbClr>
                  </a:outerShdw>
                </a:effectLst>
                <a:uLnTx/>
                <a:uFillTx/>
                <a:latin typeface="Calibri"/>
                <a:ea typeface="+mn-ea"/>
                <a:cs typeface="+mn-cs"/>
              </a:rPr>
              <a:t>morbid obesity (a BMI of 40+) </a:t>
            </a:r>
            <a:r>
              <a:rPr kumimoji="0" lang="en-GB" sz="3200" b="0" i="0" u="none" strike="noStrike" kern="1200" cap="none" spc="0" normalizeH="0" baseline="0" noProof="0" dirty="0">
                <a:ln>
                  <a:noFill/>
                </a:ln>
                <a:solidFill>
                  <a:srgbClr val="262626"/>
                </a:solidFill>
                <a:effectLst>
                  <a:outerShdw blurRad="38100" dist="38100" dir="2700000" algn="tl">
                    <a:srgbClr val="000000">
                      <a:alpha val="43137"/>
                    </a:srgbClr>
                  </a:outerShdw>
                </a:effectLst>
                <a:uLnTx/>
                <a:uFillTx/>
                <a:latin typeface="Calibri"/>
                <a:ea typeface="+mn-ea"/>
                <a:cs typeface="+mn-cs"/>
              </a:rPr>
              <a:t>has more than tripled since 1993, and reached </a:t>
            </a:r>
            <a:r>
              <a:rPr kumimoji="0" lang="en-GB" sz="3600" b="1" i="0" u="none" strike="noStrike" kern="1200" cap="none" spc="0" normalizeH="0" baseline="0" noProof="0" dirty="0">
                <a:ln>
                  <a:noFill/>
                </a:ln>
                <a:solidFill>
                  <a:srgbClr val="262626"/>
                </a:solidFill>
                <a:effectLst>
                  <a:outerShdw blurRad="38100" dist="38100" dir="2700000" algn="tl">
                    <a:srgbClr val="000000">
                      <a:alpha val="43137"/>
                    </a:srgbClr>
                  </a:outerShdw>
                </a:effectLst>
                <a:uLnTx/>
                <a:uFillTx/>
                <a:latin typeface="Calibri"/>
                <a:ea typeface="+mn-ea"/>
                <a:cs typeface="+mn-cs"/>
              </a:rPr>
              <a:t>2%</a:t>
            </a:r>
            <a:r>
              <a:rPr kumimoji="0" lang="en-GB" sz="3200" b="0" i="0" u="none" strike="noStrike" kern="1200" cap="none" spc="0" normalizeH="0" baseline="0" noProof="0" dirty="0">
                <a:ln>
                  <a:noFill/>
                </a:ln>
                <a:solidFill>
                  <a:srgbClr val="262626"/>
                </a:solidFill>
                <a:effectLst>
                  <a:outerShdw blurRad="38100" dist="38100" dir="2700000" algn="tl">
                    <a:srgbClr val="000000">
                      <a:alpha val="43137"/>
                    </a:srgbClr>
                  </a:outerShdw>
                </a:effectLst>
                <a:uLnTx/>
                <a:uFillTx/>
                <a:latin typeface="Calibri"/>
                <a:ea typeface="+mn-ea"/>
                <a:cs typeface="+mn-cs"/>
              </a:rPr>
              <a:t> of men and </a:t>
            </a:r>
            <a:r>
              <a:rPr kumimoji="0" lang="en-GB" sz="3600" b="1" i="0" u="none" strike="noStrike" kern="1200" cap="none" spc="0" normalizeH="0" baseline="0" noProof="0" dirty="0">
                <a:ln>
                  <a:noFill/>
                </a:ln>
                <a:solidFill>
                  <a:srgbClr val="262626"/>
                </a:solidFill>
                <a:effectLst>
                  <a:outerShdw blurRad="38100" dist="38100" dir="2700000" algn="tl">
                    <a:srgbClr val="000000">
                      <a:alpha val="43137"/>
                    </a:srgbClr>
                  </a:outerShdw>
                </a:effectLst>
                <a:uLnTx/>
                <a:uFillTx/>
                <a:latin typeface="Calibri"/>
                <a:ea typeface="+mn-ea"/>
                <a:cs typeface="+mn-cs"/>
              </a:rPr>
              <a:t>4%</a:t>
            </a:r>
            <a:r>
              <a:rPr kumimoji="0" lang="en-GB" sz="3200" b="0" i="0" u="none" strike="noStrike" kern="1200" cap="none" spc="0" normalizeH="0" baseline="0" noProof="0" dirty="0">
                <a:ln>
                  <a:noFill/>
                </a:ln>
                <a:solidFill>
                  <a:srgbClr val="262626"/>
                </a:solidFill>
                <a:effectLst>
                  <a:outerShdw blurRad="38100" dist="38100" dir="2700000" algn="tl">
                    <a:srgbClr val="000000">
                      <a:alpha val="43137"/>
                    </a:srgbClr>
                  </a:outerShdw>
                </a:effectLst>
                <a:uLnTx/>
                <a:uFillTx/>
                <a:latin typeface="Calibri"/>
                <a:ea typeface="+mn-ea"/>
                <a:cs typeface="+mn-cs"/>
              </a:rPr>
              <a:t> of women in 2015. </a:t>
            </a:r>
          </a:p>
        </p:txBody>
      </p:sp>
      <p:pic>
        <p:nvPicPr>
          <p:cNvPr id="106498" name="Picture 2" descr="C:\Users\Julia.Beasley\AppData\Local\Microsoft\Windows\Temporary Internet Files\Content.IE5\3DCVXOO8\lonja_thum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2901" y="2971800"/>
            <a:ext cx="3186793" cy="2958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545018"/>
      </p:ext>
    </p:extLst>
  </p:cSld>
  <p:clrMapOvr>
    <a:masterClrMapping/>
  </p:clrMapOvr>
  <p:transition advClick="0" advTm="25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819400"/>
            <a:ext cx="8458200" cy="178510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262626"/>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262626"/>
                </a:solidFill>
                <a:effectLst>
                  <a:outerShdw blurRad="38100" dist="38100" dir="2700000" algn="tl">
                    <a:srgbClr val="000000">
                      <a:alpha val="43137"/>
                    </a:srgbClr>
                  </a:outerShdw>
                </a:effectLst>
                <a:uLnTx/>
                <a:uFillTx/>
                <a:latin typeface="Calibri" panose="020F0502020204030204" pitchFamily="34" charset="0"/>
                <a:ea typeface="+mn-ea"/>
                <a:cs typeface="+mn-cs"/>
              </a:rPr>
              <a:t>In </a:t>
            </a:r>
            <a:r>
              <a:rPr kumimoji="0" lang="en-GB" sz="3200" b="1" i="0" u="none" strike="noStrike" kern="1200" cap="none" spc="0" normalizeH="0" baseline="0" noProof="0" dirty="0">
                <a:ln>
                  <a:noFill/>
                </a:ln>
                <a:solidFill>
                  <a:srgbClr val="262626"/>
                </a:solidFill>
                <a:effectLst>
                  <a:outerShdw blurRad="38100" dist="38100" dir="2700000" algn="tl">
                    <a:srgbClr val="000000">
                      <a:alpha val="43137"/>
                    </a:srgbClr>
                  </a:outerShdw>
                </a:effectLst>
                <a:uLnTx/>
                <a:uFillTx/>
                <a:latin typeface="Calibri" panose="020F0502020204030204" pitchFamily="34" charset="0"/>
                <a:ea typeface="+mn-ea"/>
                <a:cs typeface="+mn-cs"/>
              </a:rPr>
              <a:t>2015/16</a:t>
            </a:r>
            <a:r>
              <a:rPr kumimoji="0" lang="en-GB" sz="2800" b="1" i="0" u="none" strike="noStrike" kern="1200" cap="none" spc="0" normalizeH="0" baseline="0" noProof="0" dirty="0">
                <a:ln>
                  <a:noFill/>
                </a:ln>
                <a:solidFill>
                  <a:srgbClr val="262626"/>
                </a:solidFill>
                <a:effectLst>
                  <a:outerShdw blurRad="38100" dist="38100" dir="2700000" algn="tl">
                    <a:srgbClr val="000000">
                      <a:alpha val="43137"/>
                    </a:srgbClr>
                  </a:outerShdw>
                </a:effectLst>
                <a:uLnTx/>
                <a:uFillTx/>
                <a:latin typeface="Calibri" panose="020F0502020204030204" pitchFamily="34" charset="0"/>
                <a:ea typeface="+mn-ea"/>
                <a:cs typeface="+mn-cs"/>
              </a:rPr>
              <a:t> there were </a:t>
            </a:r>
            <a:r>
              <a:rPr kumimoji="0" lang="en-GB" sz="3200" b="1" i="0" u="none" strike="noStrike" kern="1200" cap="none" spc="0" normalizeH="0" baseline="0" noProof="0" dirty="0">
                <a:ln>
                  <a:noFill/>
                </a:ln>
                <a:solidFill>
                  <a:srgbClr val="262626"/>
                </a:solidFill>
                <a:effectLst>
                  <a:outerShdw blurRad="38100" dist="38100" dir="2700000" algn="tl">
                    <a:srgbClr val="000000">
                      <a:alpha val="43137"/>
                    </a:srgbClr>
                  </a:outerShdw>
                </a:effectLst>
                <a:uLnTx/>
                <a:uFillTx/>
                <a:latin typeface="Calibri" panose="020F0502020204030204" pitchFamily="34" charset="0"/>
                <a:ea typeface="+mn-ea"/>
                <a:cs typeface="+mn-cs"/>
              </a:rPr>
              <a:t>525,000</a:t>
            </a:r>
            <a:r>
              <a:rPr kumimoji="0" lang="en-GB" sz="2800" b="1" i="0" u="none" strike="noStrike" kern="1200" cap="none" spc="0" normalizeH="0" baseline="0" noProof="0" dirty="0">
                <a:ln>
                  <a:noFill/>
                </a:ln>
                <a:solidFill>
                  <a:srgbClr val="262626"/>
                </a:solidFill>
                <a:effectLst>
                  <a:outerShdw blurRad="38100" dist="38100" dir="2700000" algn="tl">
                    <a:srgbClr val="000000">
                      <a:alpha val="43137"/>
                    </a:srgbClr>
                  </a:outerShdw>
                </a:effectLst>
                <a:uLnTx/>
                <a:uFillTx/>
                <a:latin typeface="Calibri" panose="020F0502020204030204" pitchFamily="34" charset="0"/>
                <a:ea typeface="+mn-ea"/>
                <a:cs typeface="+mn-cs"/>
              </a:rPr>
              <a:t> admissions in NHS hospitals where </a:t>
            </a:r>
            <a:r>
              <a:rPr kumimoji="0" lang="en-GB" sz="3200" b="1" i="0" u="none" strike="noStrike" kern="1200" cap="none" spc="0" normalizeH="0" baseline="0" noProof="0" dirty="0">
                <a:ln>
                  <a:noFill/>
                </a:ln>
                <a:solidFill>
                  <a:srgbClr val="262626"/>
                </a:solidFill>
                <a:effectLst>
                  <a:outerShdw blurRad="38100" dist="38100" dir="2700000" algn="tl">
                    <a:srgbClr val="000000">
                      <a:alpha val="43137"/>
                    </a:srgbClr>
                  </a:outerShdw>
                </a:effectLst>
                <a:uLnTx/>
                <a:uFillTx/>
                <a:latin typeface="Calibri" panose="020F0502020204030204" pitchFamily="34" charset="0"/>
                <a:ea typeface="+mn-ea"/>
                <a:cs typeface="+mn-cs"/>
              </a:rPr>
              <a:t>obesity</a:t>
            </a:r>
            <a:r>
              <a:rPr kumimoji="0" lang="en-GB" sz="2800" b="1" i="0" u="none" strike="noStrike" kern="1200" cap="none" spc="0" normalizeH="0" baseline="0" noProof="0" dirty="0">
                <a:ln>
                  <a:noFill/>
                </a:ln>
                <a:solidFill>
                  <a:srgbClr val="262626"/>
                </a:solidFill>
                <a:effectLst>
                  <a:outerShdw blurRad="38100" dist="38100" dir="2700000" algn="tl">
                    <a:srgbClr val="000000">
                      <a:alpha val="43137"/>
                    </a:srgbClr>
                  </a:outerShdw>
                </a:effectLst>
                <a:uLnTx/>
                <a:uFillTx/>
                <a:latin typeface="Calibri" panose="020F0502020204030204" pitchFamily="34" charset="0"/>
                <a:ea typeface="+mn-ea"/>
                <a:cs typeface="+mn-cs"/>
              </a:rPr>
              <a:t> was recorded as a contributory factor. </a:t>
            </a:r>
          </a:p>
        </p:txBody>
      </p:sp>
      <p:pic>
        <p:nvPicPr>
          <p:cNvPr id="110594" name="Picture 2" descr="C:\Users\Julia.Beasley\AppData\Local\Microsoft\Windows\Temporary Internet Files\Content.IE5\3T1GSYKF\hospital[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4193" y="389550"/>
            <a:ext cx="2919413" cy="2429850"/>
          </a:xfrm>
          <a:prstGeom prst="rect">
            <a:avLst/>
          </a:prstGeom>
          <a:noFill/>
          <a:extLst>
            <a:ext uri="{909E8E84-426E-40DD-AFC4-6F175D3DCCD1}">
              <a14:hiddenFill xmlns:a14="http://schemas.microsoft.com/office/drawing/2010/main">
                <a:solidFill>
                  <a:srgbClr val="FFFFFF"/>
                </a:solidFill>
              </a14:hiddenFill>
            </a:ext>
          </a:extLst>
        </p:spPr>
      </p:pic>
      <p:pic>
        <p:nvPicPr>
          <p:cNvPr id="110600" name="Picture 8" descr="C:\Users\Julia.Beasley\AppData\Local\Microsoft\Windows\Temporary Internet Files\Content.IE5\8P9DKV5C\1_Obesit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099" y="4604504"/>
            <a:ext cx="1616595" cy="128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553462"/>
      </p:ext>
    </p:extLst>
  </p:cSld>
  <p:clrMapOvr>
    <a:masterClrMapping/>
  </p:clrMapOvr>
  <p:transition advClick="0" advTm="25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0000"/>
                </a:solidFill>
                <a:effectLst>
                  <a:outerShdw blurRad="38100" dist="38100" dir="2700000" algn="tl">
                    <a:srgbClr val="000000">
                      <a:alpha val="43137"/>
                    </a:srgbClr>
                  </a:outerShdw>
                </a:effectLst>
              </a:rPr>
              <a:t>Health problems related to obesity</a:t>
            </a:r>
          </a:p>
        </p:txBody>
      </p:sp>
      <p:sp>
        <p:nvSpPr>
          <p:cNvPr id="3" name="Content Placeholder 2"/>
          <p:cNvSpPr>
            <a:spLocks noGrp="1"/>
          </p:cNvSpPr>
          <p:nvPr>
            <p:ph idx="1"/>
          </p:nvPr>
        </p:nvSpPr>
        <p:spPr>
          <a:xfrm>
            <a:off x="457200" y="1646237"/>
            <a:ext cx="8229600" cy="4525963"/>
          </a:xfrm>
        </p:spPr>
        <p:txBody>
          <a:bodyPr/>
          <a:lstStyle/>
          <a:p>
            <a:pPr marL="0" indent="0" algn="ctr">
              <a:buNone/>
            </a:pPr>
            <a:r>
              <a:rPr lang="en-GB" sz="4400" b="1" dirty="0">
                <a:effectLst>
                  <a:outerShdw blurRad="38100" dist="38100" dir="2700000" algn="tl">
                    <a:srgbClr val="000000">
                      <a:alpha val="43137"/>
                    </a:srgbClr>
                  </a:outerShdw>
                </a:effectLst>
              </a:rPr>
              <a:t>Hypertension</a:t>
            </a:r>
          </a:p>
          <a:p>
            <a:pPr marL="0" indent="0" algn="ctr">
              <a:buNone/>
            </a:pPr>
            <a:r>
              <a:rPr lang="en-GB" dirty="0"/>
              <a:t>High blood pressure is twice as common among obese adults as among those of a </a:t>
            </a:r>
          </a:p>
          <a:p>
            <a:pPr marL="0" indent="0" algn="ctr">
              <a:buNone/>
            </a:pPr>
            <a:r>
              <a:rPr lang="en-GB" dirty="0"/>
              <a:t>normal weight </a:t>
            </a:r>
          </a:p>
          <a:p>
            <a:pPr marL="0" indent="0" algn="ctr">
              <a:buNone/>
            </a:pPr>
            <a:r>
              <a:rPr lang="en-GB" dirty="0"/>
              <a:t>(43% of obese men and 37% of obese women, compared with 21% of men and 18% of women with BMI within the normal range). </a:t>
            </a:r>
          </a:p>
        </p:txBody>
      </p:sp>
      <p:pic>
        <p:nvPicPr>
          <p:cNvPr id="111618" name="Picture 2" descr="C:\Users\Julia.Beasley\AppData\Local\Microsoft\Windows\Temporary Internet Files\Content.IE5\VL4TDSD1\Arterial-Hypertensio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838201"/>
            <a:ext cx="1258005" cy="1509234"/>
          </a:xfrm>
          <a:prstGeom prst="rect">
            <a:avLst/>
          </a:prstGeom>
          <a:noFill/>
          <a:extLst>
            <a:ext uri="{909E8E84-426E-40DD-AFC4-6F175D3DCCD1}">
              <a14:hiddenFill xmlns:a14="http://schemas.microsoft.com/office/drawing/2010/main">
                <a:solidFill>
                  <a:srgbClr val="FFFFFF"/>
                </a:solidFill>
              </a14:hiddenFill>
            </a:ext>
          </a:extLst>
        </p:spPr>
      </p:pic>
      <p:pic>
        <p:nvPicPr>
          <p:cNvPr id="111619" name="Picture 3" descr="C:\Users\Julia.Beasley\AppData\Local\Microsoft\Windows\Temporary Internet Files\Content.IE5\8P9DKV5C\high-pressure-danger-sign-s-0513[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45672"/>
            <a:ext cx="1905000" cy="1376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631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0000"/>
                </a:solidFill>
                <a:effectLst>
                  <a:outerShdw blurRad="38100" dist="38100" dir="2700000" algn="tl">
                    <a:srgbClr val="000000">
                      <a:alpha val="43137"/>
                    </a:srgbClr>
                  </a:outerShdw>
                </a:effectLst>
              </a:rPr>
              <a:t>Health problems related to obesity</a:t>
            </a:r>
            <a:endParaRPr lang="en-GB" dirty="0"/>
          </a:p>
        </p:txBody>
      </p:sp>
      <p:sp>
        <p:nvSpPr>
          <p:cNvPr id="3" name="Content Placeholder 2"/>
          <p:cNvSpPr>
            <a:spLocks noGrp="1"/>
          </p:cNvSpPr>
          <p:nvPr>
            <p:ph idx="1"/>
          </p:nvPr>
        </p:nvSpPr>
        <p:spPr/>
        <p:txBody>
          <a:bodyPr/>
          <a:lstStyle/>
          <a:p>
            <a:pPr marL="0" indent="0" algn="ctr">
              <a:buNone/>
            </a:pPr>
            <a:r>
              <a:rPr lang="en-GB" sz="4000" b="1" dirty="0">
                <a:effectLst>
                  <a:outerShdw blurRad="38100" dist="38100" dir="2700000" algn="tl">
                    <a:srgbClr val="000000">
                      <a:alpha val="43137"/>
                    </a:srgbClr>
                  </a:outerShdw>
                </a:effectLst>
              </a:rPr>
              <a:t>Diabetes</a:t>
            </a:r>
          </a:p>
          <a:p>
            <a:pPr marL="0" indent="0" algn="ctr">
              <a:buNone/>
            </a:pPr>
            <a:r>
              <a:rPr lang="en-GB" sz="2800" dirty="0"/>
              <a:t>Number of people diagnosed with diabetes has increased by 60% in the last decade. </a:t>
            </a:r>
            <a:endParaRPr lang="en-GB" sz="3600" b="1" dirty="0">
              <a:effectLst>
                <a:outerShdw blurRad="38100" dist="38100" dir="2700000" algn="tl">
                  <a:srgbClr val="000000">
                    <a:alpha val="43137"/>
                  </a:srgbClr>
                </a:outerShdw>
              </a:effectLst>
            </a:endParaRPr>
          </a:p>
          <a:p>
            <a:pPr marL="0" indent="0" algn="ctr">
              <a:buNone/>
            </a:pPr>
            <a:r>
              <a:rPr lang="en-GB" sz="2800" dirty="0"/>
              <a:t>Prevalence of diabetes </a:t>
            </a:r>
          </a:p>
          <a:p>
            <a:pPr marL="0" indent="0" algn="ctr">
              <a:buNone/>
            </a:pPr>
            <a:r>
              <a:rPr lang="en-GB" sz="2800" dirty="0"/>
              <a:t>(diagnosed and undiagnosed)</a:t>
            </a:r>
          </a:p>
          <a:p>
            <a:pPr marL="0" indent="0" algn="ctr">
              <a:buNone/>
            </a:pPr>
            <a:r>
              <a:rPr lang="en-GB" sz="2800" dirty="0"/>
              <a:t>among adults with desirable </a:t>
            </a:r>
          </a:p>
          <a:p>
            <a:pPr marL="0" indent="0" algn="ctr">
              <a:buNone/>
            </a:pPr>
            <a:r>
              <a:rPr lang="en-GB" sz="2800" dirty="0"/>
              <a:t>and very high waist circumference was </a:t>
            </a:r>
          </a:p>
          <a:p>
            <a:pPr marL="0" indent="0" algn="ctr">
              <a:buNone/>
            </a:pPr>
            <a:r>
              <a:rPr lang="en-GB" b="1" dirty="0"/>
              <a:t>2% </a:t>
            </a:r>
            <a:r>
              <a:rPr lang="en-GB" sz="2800" dirty="0"/>
              <a:t>and </a:t>
            </a:r>
            <a:r>
              <a:rPr lang="en-GB" b="1" dirty="0">
                <a:effectLst>
                  <a:outerShdw blurRad="38100" dist="38100" dir="2700000" algn="tl">
                    <a:srgbClr val="000000">
                      <a:alpha val="43137"/>
                    </a:srgbClr>
                  </a:outerShdw>
                </a:effectLst>
              </a:rPr>
              <a:t>11% </a:t>
            </a:r>
            <a:r>
              <a:rPr lang="en-GB" sz="2800" dirty="0"/>
              <a:t>respectively.</a:t>
            </a:r>
          </a:p>
        </p:txBody>
      </p:sp>
      <p:pic>
        <p:nvPicPr>
          <p:cNvPr id="112645" name="Picture 5" descr="C:\Users\Julia.Beasley\AppData\Local\Microsoft\Windows\Temporary Internet Files\Content.IE5\8ENCUPLZ\Medición%20de%20diabete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5181600"/>
            <a:ext cx="1829497"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12647" name="Picture 7" descr="C:\Users\Julia.Beasley\AppData\Local\Microsoft\Windows\Temporary Internet Files\Content.IE5\3T1GSYKF\diabetes201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343" y="838200"/>
            <a:ext cx="1905000" cy="1290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405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0000"/>
                </a:solidFill>
              </a:rPr>
              <a:t>Pre-diabetes</a:t>
            </a:r>
          </a:p>
        </p:txBody>
      </p:sp>
      <p:sp>
        <p:nvSpPr>
          <p:cNvPr id="3" name="Content Placeholder 2"/>
          <p:cNvSpPr>
            <a:spLocks noGrp="1"/>
          </p:cNvSpPr>
          <p:nvPr>
            <p:ph idx="1"/>
          </p:nvPr>
        </p:nvSpPr>
        <p:spPr>
          <a:xfrm>
            <a:off x="457200" y="1600201"/>
            <a:ext cx="8153400" cy="3962400"/>
          </a:xfrm>
        </p:spPr>
        <p:txBody>
          <a:bodyPr/>
          <a:lstStyle/>
          <a:p>
            <a:r>
              <a:rPr lang="en-GB" dirty="0"/>
              <a:t>Higher risk of going on to develop diabetes than the background population.</a:t>
            </a:r>
          </a:p>
          <a:p>
            <a:r>
              <a:rPr lang="en-GB" dirty="0"/>
              <a:t>A warning alarm.</a:t>
            </a:r>
          </a:p>
          <a:p>
            <a:r>
              <a:rPr lang="en-GB" dirty="0"/>
              <a:t>Opportunity to reduce risk and change before diabetes develops.</a:t>
            </a:r>
          </a:p>
          <a:p>
            <a:r>
              <a:rPr lang="en-GB" dirty="0"/>
              <a:t>Medication can help with this but weight loss through lifestyle change really helps.</a:t>
            </a:r>
          </a:p>
        </p:txBody>
      </p:sp>
      <p:pic>
        <p:nvPicPr>
          <p:cNvPr id="2050" name="Picture 2" descr="C:\Users\Simon.Pettitt\AppData\Local\Microsoft\Windows\Temporary Internet Files\Content.IE5\MK6J91UV\stock-vector-vector-illustration-of-red-fire-alarm-bell-2594381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
            <a:ext cx="1626108" cy="146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096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b="1" dirty="0">
                <a:solidFill>
                  <a:srgbClr val="FF0000"/>
                </a:solidFill>
                <a:effectLst>
                  <a:outerShdw blurRad="38100" dist="38100" dir="2700000" algn="tl">
                    <a:srgbClr val="000000">
                      <a:alpha val="43137"/>
                    </a:srgbClr>
                  </a:outerShdw>
                </a:effectLst>
              </a:rPr>
              <a:t>Obesity – other health risks</a:t>
            </a:r>
          </a:p>
        </p:txBody>
      </p:sp>
      <p:sp>
        <p:nvSpPr>
          <p:cNvPr id="3" name="Content Placeholder 2"/>
          <p:cNvSpPr>
            <a:spLocks noGrp="1"/>
          </p:cNvSpPr>
          <p:nvPr>
            <p:ph idx="1"/>
          </p:nvPr>
        </p:nvSpPr>
        <p:spPr>
          <a:xfrm>
            <a:off x="381000" y="1600200"/>
            <a:ext cx="8229600" cy="4525963"/>
          </a:xfrm>
        </p:spPr>
        <p:txBody>
          <a:bodyPr/>
          <a:lstStyle/>
          <a:p>
            <a:pPr>
              <a:buFont typeface="Wingdings" panose="05000000000000000000" pitchFamily="2" charset="2"/>
              <a:buChar char="ü"/>
            </a:pPr>
            <a:r>
              <a:rPr lang="en-GB" b="1" dirty="0">
                <a:effectLst>
                  <a:outerShdw blurRad="38100" dist="38100" dir="2700000" algn="tl">
                    <a:srgbClr val="000000">
                      <a:alpha val="43137"/>
                    </a:srgbClr>
                  </a:outerShdw>
                </a:effectLst>
              </a:rPr>
              <a:t>Heart disease &amp; stroke</a:t>
            </a:r>
          </a:p>
          <a:p>
            <a:pPr>
              <a:buFont typeface="Wingdings" panose="05000000000000000000" pitchFamily="2" charset="2"/>
              <a:buChar char="ü"/>
            </a:pPr>
            <a:r>
              <a:rPr lang="en-GB" b="1" dirty="0">
                <a:effectLst>
                  <a:outerShdw blurRad="38100" dist="38100" dir="2700000" algn="tl">
                    <a:srgbClr val="000000">
                      <a:alpha val="43137"/>
                    </a:srgbClr>
                  </a:outerShdw>
                </a:effectLst>
              </a:rPr>
              <a:t>Some cancers</a:t>
            </a:r>
          </a:p>
          <a:p>
            <a:pPr>
              <a:buFont typeface="Wingdings" panose="05000000000000000000" pitchFamily="2" charset="2"/>
              <a:buChar char="ü"/>
            </a:pPr>
            <a:r>
              <a:rPr lang="en-GB" b="1" dirty="0">
                <a:effectLst>
                  <a:outerShdw blurRad="38100" dist="38100" dir="2700000" algn="tl">
                    <a:srgbClr val="000000">
                      <a:alpha val="43137"/>
                    </a:srgbClr>
                  </a:outerShdw>
                </a:effectLst>
              </a:rPr>
              <a:t>Depression &amp; stress</a:t>
            </a:r>
          </a:p>
          <a:p>
            <a:pPr>
              <a:buFont typeface="Wingdings" panose="05000000000000000000" pitchFamily="2" charset="2"/>
              <a:buChar char="ü"/>
            </a:pPr>
            <a:r>
              <a:rPr lang="en-GB" b="1" dirty="0">
                <a:effectLst>
                  <a:outerShdw blurRad="38100" dist="38100" dir="2700000" algn="tl">
                    <a:srgbClr val="000000">
                      <a:alpha val="43137"/>
                    </a:srgbClr>
                  </a:outerShdw>
                </a:effectLst>
              </a:rPr>
              <a:t>Arthritis </a:t>
            </a:r>
          </a:p>
          <a:p>
            <a:pPr>
              <a:buFont typeface="Wingdings" panose="05000000000000000000" pitchFamily="2" charset="2"/>
              <a:buChar char="ü"/>
            </a:pPr>
            <a:r>
              <a:rPr lang="en-GB" dirty="0"/>
              <a:t> </a:t>
            </a:r>
            <a:r>
              <a:rPr lang="en-GB" b="1" dirty="0">
                <a:effectLst>
                  <a:outerShdw blurRad="38100" dist="38100" dir="2700000" algn="tl">
                    <a:srgbClr val="000000">
                      <a:alpha val="43137"/>
                    </a:srgbClr>
                  </a:outerShdw>
                </a:effectLst>
              </a:rPr>
              <a:t>Breathing problems, such as asthma and sleep apnoea </a:t>
            </a:r>
            <a:r>
              <a:rPr lang="en-GB" sz="2800" i="1" dirty="0"/>
              <a:t>(when a person stops breathing for short</a:t>
            </a:r>
            <a:r>
              <a:rPr lang="en-GB" sz="2400" i="1" dirty="0"/>
              <a:t> </a:t>
            </a:r>
            <a:r>
              <a:rPr lang="en-GB" sz="2800" i="1" dirty="0"/>
              <a:t>episodes during sleep)</a:t>
            </a:r>
            <a:endParaRPr lang="en-GB" dirty="0"/>
          </a:p>
        </p:txBody>
      </p:sp>
      <p:pic>
        <p:nvPicPr>
          <p:cNvPr id="113666" name="Picture 2" descr="C:\Users\Julia.Beasley\AppData\Local\Microsoft\Windows\Temporary Internet Files\Content.IE5\EKF7FUHX\Chest_pain_carto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71" y="1295400"/>
            <a:ext cx="1447800" cy="1355141"/>
          </a:xfrm>
          <a:prstGeom prst="rect">
            <a:avLst/>
          </a:prstGeom>
          <a:noFill/>
          <a:extLst>
            <a:ext uri="{909E8E84-426E-40DD-AFC4-6F175D3DCCD1}">
              <a14:hiddenFill xmlns:a14="http://schemas.microsoft.com/office/drawing/2010/main">
                <a:solidFill>
                  <a:srgbClr val="FFFFFF"/>
                </a:solidFill>
              </a14:hiddenFill>
            </a:ext>
          </a:extLst>
        </p:spPr>
      </p:pic>
      <p:pic>
        <p:nvPicPr>
          <p:cNvPr id="113668" name="Picture 4" descr="C:\Users\Julia.Beasley\AppData\Local\Microsoft\Windows\Temporary Internet Files\Content.IE5\EKF7FUHX\250px-CPA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029200"/>
            <a:ext cx="1495592" cy="124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201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534400" cy="1143000"/>
          </a:xfrm>
        </p:spPr>
        <p:txBody>
          <a:bodyPr/>
          <a:lstStyle/>
          <a:p>
            <a:r>
              <a:rPr lang="en-GB" b="1" dirty="0">
                <a:solidFill>
                  <a:srgbClr val="FF0000"/>
                </a:solidFill>
                <a:effectLst>
                  <a:outerShdw blurRad="38100" dist="38100" dir="2700000" algn="tl">
                    <a:srgbClr val="000000">
                      <a:alpha val="43137"/>
                    </a:srgbClr>
                  </a:outerShdw>
                </a:effectLst>
              </a:rPr>
              <a:t>Weight loss – not a simple solution?</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GB" sz="2000" dirty="0"/>
              <a:t>It is widely recognised that obesity and tackling weight loss can also be heavily linked to psychological problems affecting a patient.</a:t>
            </a:r>
          </a:p>
          <a:p>
            <a:pPr>
              <a:buFont typeface="Wingdings" panose="05000000000000000000" pitchFamily="2" charset="2"/>
              <a:buChar char="Ø"/>
            </a:pPr>
            <a:endParaRPr lang="en-GB" sz="2000" dirty="0"/>
          </a:p>
          <a:p>
            <a:pPr marL="0" indent="0">
              <a:buNone/>
            </a:pPr>
            <a:r>
              <a:rPr lang="en-GB" sz="2000" dirty="0"/>
              <a:t>			Depression</a:t>
            </a:r>
          </a:p>
          <a:p>
            <a:pPr>
              <a:buFont typeface="Wingdings" panose="05000000000000000000" pitchFamily="2" charset="2"/>
              <a:buChar char="Ø"/>
            </a:pPr>
            <a:endParaRPr lang="en-GB" sz="2000" dirty="0"/>
          </a:p>
          <a:p>
            <a:pPr>
              <a:buFont typeface="Wingdings" panose="05000000000000000000" pitchFamily="2" charset="2"/>
              <a:buChar char="Ø"/>
            </a:pPr>
            <a:endParaRPr lang="en-GB" sz="2000" dirty="0"/>
          </a:p>
          <a:p>
            <a:pPr>
              <a:buFont typeface="Wingdings" panose="05000000000000000000" pitchFamily="2" charset="2"/>
              <a:buChar char="Ø"/>
            </a:pPr>
            <a:endParaRPr lang="en-GB" sz="2000" dirty="0"/>
          </a:p>
          <a:p>
            <a:pPr>
              <a:buFont typeface="Wingdings" panose="05000000000000000000" pitchFamily="2" charset="2"/>
              <a:buChar char="Ø"/>
            </a:pPr>
            <a:endParaRPr lang="en-GB" sz="2000" dirty="0"/>
          </a:p>
          <a:p>
            <a:pPr marL="0" indent="0">
              <a:buNone/>
            </a:pPr>
            <a:r>
              <a:rPr lang="en-GB" sz="2000" dirty="0"/>
              <a:t>			       Obesity</a:t>
            </a:r>
          </a:p>
          <a:p>
            <a:pPr>
              <a:buFont typeface="Wingdings" panose="05000000000000000000" pitchFamily="2" charset="2"/>
              <a:buChar char="Ø"/>
            </a:pPr>
            <a:endParaRPr lang="en-GB" sz="2000" dirty="0"/>
          </a:p>
          <a:p>
            <a:pPr>
              <a:buFont typeface="Wingdings" panose="05000000000000000000" pitchFamily="2" charset="2"/>
              <a:buChar char="Ø"/>
            </a:pPr>
            <a:r>
              <a:rPr lang="en-GB" sz="2000" dirty="0"/>
              <a:t>At the Practice, we can help and support patients and refer them for specialist opinion as appropriate.</a:t>
            </a:r>
          </a:p>
          <a:p>
            <a:pPr marL="0" indent="0">
              <a:buNone/>
            </a:pPr>
            <a:endParaRPr lang="en-GB" dirty="0"/>
          </a:p>
          <a:p>
            <a:pPr marL="0" indent="0">
              <a:buNone/>
            </a:pPr>
            <a:endParaRPr lang="en-GB" dirty="0"/>
          </a:p>
        </p:txBody>
      </p:sp>
      <p:sp>
        <p:nvSpPr>
          <p:cNvPr id="4" name="Curved Left Arrow 3"/>
          <p:cNvSpPr/>
          <p:nvPr/>
        </p:nvSpPr>
        <p:spPr>
          <a:xfrm>
            <a:off x="5410200" y="2590800"/>
            <a:ext cx="1143000" cy="2209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62626"/>
              </a:solidFill>
              <a:effectLst/>
              <a:uLnTx/>
              <a:uFillTx/>
              <a:latin typeface="Calibri"/>
              <a:ea typeface="+mn-ea"/>
              <a:cs typeface="+mn-cs"/>
            </a:endParaRPr>
          </a:p>
        </p:txBody>
      </p:sp>
      <p:sp>
        <p:nvSpPr>
          <p:cNvPr id="5" name="Curved Right Arrow 4"/>
          <p:cNvSpPr/>
          <p:nvPr/>
        </p:nvSpPr>
        <p:spPr>
          <a:xfrm>
            <a:off x="1817914" y="2590800"/>
            <a:ext cx="1066800" cy="2209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62626"/>
              </a:solidFill>
              <a:effectLst/>
              <a:uLnTx/>
              <a:uFillTx/>
              <a:latin typeface="Calibri"/>
              <a:ea typeface="+mn-ea"/>
              <a:cs typeface="+mn-cs"/>
            </a:endParaRPr>
          </a:p>
        </p:txBody>
      </p:sp>
    </p:spTree>
    <p:extLst>
      <p:ext uri="{BB962C8B-B14F-4D97-AF65-F5344CB8AC3E}">
        <p14:creationId xmlns:p14="http://schemas.microsoft.com/office/powerpoint/2010/main" val="2988819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b="1" dirty="0">
                <a:solidFill>
                  <a:srgbClr val="FF0000"/>
                </a:solidFill>
                <a:effectLst>
                  <a:outerShdw blurRad="38100" dist="38100" dir="2700000" algn="tl">
                    <a:srgbClr val="000000">
                      <a:alpha val="43137"/>
                    </a:srgbClr>
                  </a:outerShdw>
                </a:effectLst>
              </a:rPr>
              <a:t>How can patients help themselves - diet?</a:t>
            </a:r>
          </a:p>
        </p:txBody>
      </p:sp>
      <p:sp>
        <p:nvSpPr>
          <p:cNvPr id="3" name="Content Placeholder 2"/>
          <p:cNvSpPr>
            <a:spLocks noGrp="1"/>
          </p:cNvSpPr>
          <p:nvPr>
            <p:ph idx="1"/>
          </p:nvPr>
        </p:nvSpPr>
        <p:spPr>
          <a:xfrm>
            <a:off x="522608" y="1905000"/>
            <a:ext cx="8229600" cy="4525963"/>
          </a:xfrm>
        </p:spPr>
        <p:txBody>
          <a:bodyPr/>
          <a:lstStyle/>
          <a:p>
            <a:pPr marL="0" indent="0" algn="ctr">
              <a:buNone/>
            </a:pPr>
            <a:r>
              <a:rPr lang="en-GB" b="1" dirty="0">
                <a:effectLst>
                  <a:outerShdw blurRad="38100" dist="38100" dir="2700000" algn="tl">
                    <a:srgbClr val="000000">
                      <a:alpha val="43137"/>
                    </a:srgbClr>
                  </a:outerShdw>
                </a:effectLst>
              </a:rPr>
              <a:t>26% </a:t>
            </a:r>
            <a:r>
              <a:rPr lang="en-GB" dirty="0"/>
              <a:t>of adults ate the recommended </a:t>
            </a:r>
            <a:r>
              <a:rPr lang="en-GB" b="1" dirty="0">
                <a:effectLst>
                  <a:outerShdw blurRad="38100" dist="38100" dir="2700000" algn="tl">
                    <a:srgbClr val="000000">
                      <a:alpha val="43137"/>
                    </a:srgbClr>
                  </a:outerShdw>
                </a:effectLst>
              </a:rPr>
              <a:t>5</a:t>
            </a:r>
            <a:r>
              <a:rPr lang="en-GB" dirty="0"/>
              <a:t> or more portions of fruit and vegetables a day in 2015. Women </a:t>
            </a:r>
            <a:r>
              <a:rPr lang="en-GB" b="1" dirty="0">
                <a:effectLst>
                  <a:outerShdw blurRad="38100" dist="38100" dir="2700000" algn="tl">
                    <a:srgbClr val="000000">
                      <a:alpha val="43137"/>
                    </a:srgbClr>
                  </a:outerShdw>
                </a:effectLst>
              </a:rPr>
              <a:t>(27%) </a:t>
            </a:r>
            <a:r>
              <a:rPr lang="en-GB" dirty="0"/>
              <a:t>were more likely to do so than men </a:t>
            </a:r>
            <a:r>
              <a:rPr lang="en-GB" b="1" dirty="0">
                <a:effectLst>
                  <a:outerShdw blurRad="38100" dist="38100" dir="2700000" algn="tl">
                    <a:srgbClr val="000000">
                      <a:alpha val="43137"/>
                    </a:srgbClr>
                  </a:outerShdw>
                </a:effectLst>
              </a:rPr>
              <a:t>(24%). </a:t>
            </a:r>
          </a:p>
          <a:p>
            <a:pPr marL="0" indent="0" algn="ctr">
              <a:buNone/>
            </a:pPr>
            <a:r>
              <a:rPr lang="en-GB" dirty="0"/>
              <a:t>Poor diet and nutrition are recognised as major contributory risk factors for ill health and premature death. </a:t>
            </a:r>
          </a:p>
          <a:p>
            <a:pPr marL="0" indent="0" algn="ctr">
              <a:buNone/>
            </a:pPr>
            <a:endParaRPr lang="en-GB" dirty="0"/>
          </a:p>
          <a:p>
            <a:pPr marL="0" indent="0" algn="ctr">
              <a:buNone/>
            </a:pPr>
            <a:endParaRPr lang="en-GB" b="1" dirty="0">
              <a:effectLst>
                <a:outerShdw blurRad="38100" dist="38100" dir="2700000" algn="tl">
                  <a:srgbClr val="000000">
                    <a:alpha val="43137"/>
                  </a:srgbClr>
                </a:outerShdw>
              </a:effectLst>
            </a:endParaRPr>
          </a:p>
          <a:p>
            <a:pPr marL="0" indent="0">
              <a:buNone/>
            </a:pPr>
            <a:endParaRPr lang="en-GB" dirty="0"/>
          </a:p>
        </p:txBody>
      </p:sp>
      <p:pic>
        <p:nvPicPr>
          <p:cNvPr id="114692" name="Picture 4" descr="C:\Users\Julia.Beasley\AppData\Local\Microsoft\Windows\Temporary Internet Files\Content.IE5\3T1GSYKF\food-veggies-for-babies-jbu6h6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592910"/>
            <a:ext cx="1371600" cy="1024128"/>
          </a:xfrm>
          <a:prstGeom prst="rect">
            <a:avLst/>
          </a:prstGeom>
          <a:noFill/>
          <a:extLst>
            <a:ext uri="{909E8E84-426E-40DD-AFC4-6F175D3DCCD1}">
              <a14:hiddenFill xmlns:a14="http://schemas.microsoft.com/office/drawing/2010/main">
                <a:solidFill>
                  <a:srgbClr val="FFFFFF"/>
                </a:solidFill>
              </a14:hiddenFill>
            </a:ext>
          </a:extLst>
        </p:spPr>
      </p:pic>
      <p:pic>
        <p:nvPicPr>
          <p:cNvPr id="114693" name="Picture 5" descr="C:\Users\Julia.Beasley\AppData\Local\Microsoft\Windows\Temporary Internet Files\Content.IE5\3T1GSYKF\junk_foo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2100" y="5138057"/>
            <a:ext cx="1282700" cy="843376"/>
          </a:xfrm>
          <a:prstGeom prst="rect">
            <a:avLst/>
          </a:prstGeom>
          <a:noFill/>
          <a:extLst>
            <a:ext uri="{909E8E84-426E-40DD-AFC4-6F175D3DCCD1}">
              <a14:hiddenFill xmlns:a14="http://schemas.microsoft.com/office/drawing/2010/main">
                <a:solidFill>
                  <a:srgbClr val="FFFFFF"/>
                </a:solidFill>
              </a14:hiddenFill>
            </a:ext>
          </a:extLst>
        </p:spPr>
      </p:pic>
      <p:pic>
        <p:nvPicPr>
          <p:cNvPr id="114694" name="Picture 6" descr="C:\Users\Julia.Beasley\AppData\Local\Microsoft\Windows\Temporary Internet Files\Content.IE5\8WHZM0CU\burger[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5105400"/>
            <a:ext cx="1447983" cy="979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711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1143000"/>
          </a:xfrm>
        </p:spPr>
        <p:txBody>
          <a:bodyPr/>
          <a:lstStyle/>
          <a:p>
            <a:r>
              <a:rPr lang="en-GB" sz="4000" b="1" dirty="0">
                <a:solidFill>
                  <a:srgbClr val="FF0000"/>
                </a:solidFill>
                <a:effectLst>
                  <a:outerShdw blurRad="38100" dist="38100" dir="2700000" algn="tl">
                    <a:srgbClr val="000000">
                      <a:alpha val="43137"/>
                    </a:srgbClr>
                  </a:outerShdw>
                </a:effectLst>
              </a:rPr>
              <a:t>How can patients help themselves – diet </a:t>
            </a:r>
            <a:endParaRPr lang="en-GB" sz="4000" dirty="0"/>
          </a:p>
        </p:txBody>
      </p:sp>
      <p:sp>
        <p:nvSpPr>
          <p:cNvPr id="3" name="Content Placeholder 2"/>
          <p:cNvSpPr>
            <a:spLocks noGrp="1"/>
          </p:cNvSpPr>
          <p:nvPr>
            <p:ph idx="1"/>
          </p:nvPr>
        </p:nvSpPr>
        <p:spPr>
          <a:xfrm>
            <a:off x="457200" y="1143000"/>
            <a:ext cx="8229600" cy="5257800"/>
          </a:xfrm>
        </p:spPr>
        <p:txBody>
          <a:bodyPr/>
          <a:lstStyle/>
          <a:p>
            <a:pPr marL="0" indent="0">
              <a:buNone/>
            </a:pPr>
            <a:r>
              <a:rPr lang="en-GB" b="1" dirty="0">
                <a:effectLst>
                  <a:outerShdw blurRad="38100" dist="38100" dir="2700000" algn="tl">
                    <a:srgbClr val="000000">
                      <a:alpha val="43137"/>
                    </a:srgbClr>
                  </a:outerShdw>
                </a:effectLst>
              </a:rPr>
              <a:t>Start a diet – which one ?  – how big is a normal portion  ?</a:t>
            </a:r>
          </a:p>
          <a:p>
            <a:pPr marL="0" indent="0">
              <a:buNone/>
            </a:pPr>
            <a:r>
              <a:rPr lang="en-GB" sz="2400" dirty="0">
                <a:effectLst>
                  <a:outerShdw blurRad="38100" dist="38100" dir="2700000" algn="tl">
                    <a:srgbClr val="000000">
                      <a:alpha val="43137"/>
                    </a:srgbClr>
                  </a:outerShdw>
                </a:effectLst>
              </a:rPr>
              <a:t>5:2 diet, </a:t>
            </a:r>
            <a:r>
              <a:rPr lang="en-GB" sz="2400" dirty="0" err="1">
                <a:effectLst>
                  <a:outerShdw blurRad="38100" dist="38100" dir="2700000" algn="tl">
                    <a:srgbClr val="000000">
                      <a:alpha val="43137"/>
                    </a:srgbClr>
                  </a:outerShdw>
                </a:effectLst>
              </a:rPr>
              <a:t>Paelo</a:t>
            </a:r>
            <a:r>
              <a:rPr lang="en-GB" sz="2400" dirty="0">
                <a:effectLst>
                  <a:outerShdw blurRad="38100" dist="38100" dir="2700000" algn="tl">
                    <a:srgbClr val="000000">
                      <a:alpha val="43137"/>
                    </a:srgbClr>
                  </a:outerShdw>
                </a:effectLst>
              </a:rPr>
              <a:t> diet, Cambridge diet, South Beach diet</a:t>
            </a:r>
          </a:p>
          <a:p>
            <a:pPr marL="0" indent="0">
              <a:buNone/>
            </a:pPr>
            <a:r>
              <a:rPr lang="en-GB" sz="2400" dirty="0">
                <a:effectLst>
                  <a:outerShdw blurRad="38100" dist="38100" dir="2700000" algn="tl">
                    <a:srgbClr val="000000">
                      <a:alpha val="43137"/>
                    </a:srgbClr>
                  </a:outerShdw>
                </a:effectLst>
              </a:rPr>
              <a:t>See our portion size plates at the Practice</a:t>
            </a:r>
          </a:p>
          <a:p>
            <a:pPr marL="0" indent="0">
              <a:buNone/>
            </a:pPr>
            <a:endParaRPr lang="en-GB" sz="2400" dirty="0">
              <a:effectLst>
                <a:outerShdw blurRad="38100" dist="38100" dir="2700000" algn="tl">
                  <a:srgbClr val="000000">
                    <a:alpha val="43137"/>
                  </a:srgbClr>
                </a:outerShdw>
              </a:effectLst>
            </a:endParaRPr>
          </a:p>
          <a:p>
            <a:pPr marL="0" indent="0">
              <a:buNone/>
            </a:pPr>
            <a:r>
              <a:rPr lang="en-GB" b="1" dirty="0">
                <a:effectLst>
                  <a:outerShdw blurRad="38100" dist="38100" dir="2700000" algn="tl">
                    <a:srgbClr val="000000">
                      <a:alpha val="43137"/>
                    </a:srgbClr>
                  </a:outerShdw>
                </a:effectLst>
              </a:rPr>
              <a:t>Join a slimming group - which one ?</a:t>
            </a:r>
            <a:endParaRPr lang="en-GB" dirty="0"/>
          </a:p>
          <a:p>
            <a:pPr marL="0" indent="0">
              <a:buNone/>
            </a:pPr>
            <a:r>
              <a:rPr lang="en-GB" sz="2400" dirty="0">
                <a:effectLst>
                  <a:outerShdw blurRad="38100" dist="38100" dir="2700000" algn="tl">
                    <a:srgbClr val="000000">
                      <a:alpha val="43137"/>
                    </a:srgbClr>
                  </a:outerShdw>
                </a:effectLst>
              </a:rPr>
              <a:t>Weightwatchers, Slimming World</a:t>
            </a:r>
          </a:p>
          <a:p>
            <a:pPr marL="0" indent="0" algn="ctr">
              <a:buNone/>
            </a:pPr>
            <a:r>
              <a:rPr lang="en-GB" sz="2400" b="1" dirty="0">
                <a:effectLst>
                  <a:outerShdw blurRad="38100" dist="38100" dir="2700000" algn="tl">
                    <a:srgbClr val="000000">
                      <a:alpha val="43137"/>
                    </a:srgbClr>
                  </a:outerShdw>
                </a:effectLst>
              </a:rPr>
              <a:t>OR</a:t>
            </a:r>
          </a:p>
          <a:p>
            <a:pPr marL="0" indent="0" algn="ctr">
              <a:buNone/>
            </a:pPr>
            <a:r>
              <a:rPr lang="en-GB" sz="2400" b="1" dirty="0">
                <a:effectLst>
                  <a:outerShdw blurRad="38100" dist="38100" dir="2700000" algn="tl">
                    <a:srgbClr val="000000">
                      <a:alpha val="43137"/>
                    </a:srgbClr>
                  </a:outerShdw>
                </a:effectLst>
              </a:rPr>
              <a:t>Come to the Practice and see Nicky our HCA who has a special interest in supporting patients through weight loss</a:t>
            </a:r>
          </a:p>
        </p:txBody>
      </p:sp>
    </p:spTree>
    <p:extLst>
      <p:ext uri="{BB962C8B-B14F-4D97-AF65-F5344CB8AC3E}">
        <p14:creationId xmlns:p14="http://schemas.microsoft.com/office/powerpoint/2010/main" val="3532365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3DF003-DE52-4738-A509-E1567C7F78AA}"/>
              </a:ext>
            </a:extLst>
          </p:cNvPr>
          <p:cNvSpPr>
            <a:spLocks noGrp="1"/>
          </p:cNvSpPr>
          <p:nvPr>
            <p:ph type="title"/>
          </p:nvPr>
        </p:nvSpPr>
        <p:spPr/>
        <p:txBody>
          <a:bodyPr/>
          <a:lstStyle/>
          <a:p>
            <a:r>
              <a:rPr lang="en-GB" dirty="0"/>
              <a:t>Agenda</a:t>
            </a:r>
          </a:p>
        </p:txBody>
      </p:sp>
      <p:sp>
        <p:nvSpPr>
          <p:cNvPr id="3" name="Content Placeholder 2">
            <a:extLst>
              <a:ext uri="{FF2B5EF4-FFF2-40B4-BE49-F238E27FC236}">
                <a16:creationId xmlns="" xmlns:a16="http://schemas.microsoft.com/office/drawing/2014/main" id="{9B85F599-B91F-42AC-A439-9DBCE88BA93A}"/>
              </a:ext>
            </a:extLst>
          </p:cNvPr>
          <p:cNvSpPr>
            <a:spLocks noGrp="1"/>
          </p:cNvSpPr>
          <p:nvPr>
            <p:ph idx="1"/>
          </p:nvPr>
        </p:nvSpPr>
        <p:spPr/>
        <p:txBody>
          <a:bodyPr/>
          <a:lstStyle/>
          <a:p>
            <a:r>
              <a:rPr lang="en-GB" sz="2200" dirty="0"/>
              <a:t>PPG Notices:</a:t>
            </a:r>
          </a:p>
          <a:p>
            <a:pPr lvl="1"/>
            <a:r>
              <a:rPr lang="en-GB" sz="1800" dirty="0"/>
              <a:t>OCCG Primary Care Meeting – George Hotel Wallingford, 28 Nov 1830-2000</a:t>
            </a:r>
          </a:p>
          <a:p>
            <a:pPr lvl="1"/>
            <a:r>
              <a:rPr lang="en-GB" sz="1800" dirty="0"/>
              <a:t>Online access to medical records –help with the “Patient Access” programme</a:t>
            </a:r>
          </a:p>
          <a:p>
            <a:r>
              <a:rPr lang="en-GB" sz="2200" dirty="0"/>
              <a:t>Obesity – the Primary Care perspective – Dr Andy Goode</a:t>
            </a:r>
          </a:p>
          <a:p>
            <a:r>
              <a:rPr lang="en-GB" altLang="en-US" sz="2200" dirty="0"/>
              <a:t>Obesity Treatments – Mr Greg Jones</a:t>
            </a:r>
          </a:p>
          <a:p>
            <a:r>
              <a:rPr lang="en-GB" altLang="en-US" sz="2200" dirty="0"/>
              <a:t>Questions</a:t>
            </a:r>
          </a:p>
          <a:p>
            <a:endParaRPr lang="en-GB" dirty="0"/>
          </a:p>
        </p:txBody>
      </p:sp>
      <p:sp>
        <p:nvSpPr>
          <p:cNvPr id="4" name="Slide Number Placeholder 3">
            <a:extLst>
              <a:ext uri="{FF2B5EF4-FFF2-40B4-BE49-F238E27FC236}">
                <a16:creationId xmlns="" xmlns:a16="http://schemas.microsoft.com/office/drawing/2014/main" id="{D276280D-F9E6-4FFB-87A1-8E758D6FCA21}"/>
              </a:ext>
            </a:extLst>
          </p:cNvPr>
          <p:cNvSpPr>
            <a:spLocks noGrp="1"/>
          </p:cNvSpPr>
          <p:nvPr>
            <p:ph type="sldNum" sz="quarter" idx="11"/>
          </p:nvPr>
        </p:nvSpPr>
        <p:spPr/>
        <p:txBody>
          <a:bodyPr/>
          <a:lstStyle/>
          <a:p>
            <a:pPr>
              <a:defRPr/>
            </a:pPr>
            <a:r>
              <a:rPr lang="en-GB"/>
              <a:t>Slide </a:t>
            </a:r>
            <a:fld id="{6899BF4F-8F31-4AA6-BC65-0AED4802CB17}" type="slidenum">
              <a:rPr lang="en-GB" smtClean="0"/>
              <a:pPr>
                <a:defRPr/>
              </a:pPr>
              <a:t>2</a:t>
            </a:fld>
            <a:endParaRPr lang="en-GB"/>
          </a:p>
        </p:txBody>
      </p:sp>
    </p:spTree>
    <p:extLst>
      <p:ext uri="{BB962C8B-B14F-4D97-AF65-F5344CB8AC3E}">
        <p14:creationId xmlns:p14="http://schemas.microsoft.com/office/powerpoint/2010/main" val="3626442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0000"/>
                </a:solidFill>
                <a:effectLst>
                  <a:outerShdw blurRad="38100" dist="38100" dir="2700000" algn="tl">
                    <a:srgbClr val="000000">
                      <a:alpha val="43137"/>
                    </a:srgbClr>
                  </a:outerShdw>
                </a:effectLst>
              </a:rPr>
              <a:t>How can patients help themselves – activity ?</a:t>
            </a:r>
            <a:endParaRPr lang="en-GB" dirty="0"/>
          </a:p>
        </p:txBody>
      </p:sp>
      <p:sp>
        <p:nvSpPr>
          <p:cNvPr id="4" name="Rectangle 3"/>
          <p:cNvSpPr/>
          <p:nvPr/>
        </p:nvSpPr>
        <p:spPr>
          <a:xfrm>
            <a:off x="1905000" y="1628507"/>
            <a:ext cx="6705600" cy="3970318"/>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262626"/>
                </a:solidFill>
                <a:effectLst/>
                <a:uLnTx/>
                <a:uFillTx/>
                <a:latin typeface="Calibri"/>
                <a:ea typeface="+mn-ea"/>
                <a:cs typeface="+mn-cs"/>
              </a:rPr>
              <a:t>In 2015/16, </a:t>
            </a:r>
            <a:r>
              <a:rPr kumimoji="0" lang="en-GB" sz="3200" b="1" i="0" u="none" strike="noStrike" kern="1200" cap="none" spc="0" normalizeH="0" baseline="0" noProof="0" dirty="0">
                <a:ln>
                  <a:noFill/>
                </a:ln>
                <a:solidFill>
                  <a:srgbClr val="262626"/>
                </a:solidFill>
                <a:effectLst/>
                <a:uLnTx/>
                <a:uFillTx/>
                <a:latin typeface="Calibri"/>
                <a:ea typeface="+mn-ea"/>
                <a:cs typeface="+mn-cs"/>
              </a:rPr>
              <a:t>26%</a:t>
            </a:r>
            <a:r>
              <a:rPr kumimoji="0" lang="en-GB" sz="2800" b="1" i="0" u="none" strike="noStrike" kern="1200" cap="none" spc="0" normalizeH="0" baseline="0" noProof="0" dirty="0">
                <a:ln>
                  <a:noFill/>
                </a:ln>
                <a:solidFill>
                  <a:srgbClr val="262626"/>
                </a:solidFill>
                <a:effectLst/>
                <a:uLnTx/>
                <a:uFillTx/>
                <a:latin typeface="Calibri"/>
                <a:ea typeface="+mn-ea"/>
                <a:cs typeface="+mn-cs"/>
              </a:rPr>
              <a:t> of adults were classified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262626"/>
                </a:solidFill>
                <a:effectLst/>
                <a:uLnTx/>
                <a:uFillTx/>
                <a:latin typeface="Calibri"/>
                <a:ea typeface="+mn-ea"/>
                <a:cs typeface="+mn-cs"/>
              </a:rPr>
              <a:t>as inactive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262626"/>
                </a:solidFill>
                <a:effectLst/>
                <a:uLnTx/>
                <a:uFillTx/>
                <a:latin typeface="Calibri"/>
                <a:ea typeface="+mn-ea"/>
                <a:cs typeface="+mn-cs"/>
              </a:rPr>
              <a:t>(fewer than 30 minutes physical activity a week).</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1" i="0" u="none" strike="noStrike" kern="1200" cap="none" spc="0" normalizeH="0" baseline="0" noProof="0" dirty="0">
              <a:ln>
                <a:noFill/>
              </a:ln>
              <a:solidFill>
                <a:srgbClr val="262626"/>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262626"/>
                </a:solidFill>
                <a:effectLst/>
                <a:uLnTx/>
                <a:uFillTx/>
                <a:latin typeface="Calibri"/>
                <a:ea typeface="+mn-ea"/>
                <a:cs typeface="+mn-cs"/>
              </a:rPr>
              <a:t>Less active and less fit people have a greater risk of developing high blood pressure. Physical activity can reduce your risk for type 2 diabetes. Studies show that physically active people are less likely to develop coronary heart disease than those who are inactive.</a:t>
            </a:r>
          </a:p>
        </p:txBody>
      </p:sp>
      <p:pic>
        <p:nvPicPr>
          <p:cNvPr id="5" name="Picture 2" descr="C:\Users\Julia.Beasley\AppData\Local\Microsoft\Windows\Temporary Internet Files\Content.IE5\8ENCUPLZ\medium-jogging-boy-66.6-7349[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043" y="1828800"/>
            <a:ext cx="1600200" cy="3365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206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0000"/>
                </a:solidFill>
                <a:effectLst>
                  <a:outerShdw blurRad="38100" dist="38100" dir="2700000" algn="tl">
                    <a:srgbClr val="000000">
                      <a:alpha val="43137"/>
                    </a:srgbClr>
                  </a:outerShdw>
                </a:effectLst>
              </a:rPr>
              <a:t>How can patients help themselves – activity</a:t>
            </a:r>
            <a:endParaRPr lang="en-GB" dirty="0"/>
          </a:p>
        </p:txBody>
      </p:sp>
      <p:sp>
        <p:nvSpPr>
          <p:cNvPr id="3" name="Content Placeholder 2"/>
          <p:cNvSpPr>
            <a:spLocks noGrp="1"/>
          </p:cNvSpPr>
          <p:nvPr>
            <p:ph idx="1"/>
          </p:nvPr>
        </p:nvSpPr>
        <p:spPr/>
        <p:txBody>
          <a:bodyPr/>
          <a:lstStyle/>
          <a:p>
            <a:pPr marL="0" indent="0" algn="just">
              <a:buNone/>
            </a:pPr>
            <a:r>
              <a:rPr lang="en-GB" sz="2400" b="1" dirty="0"/>
              <a:t>Join a local Gym or exercise at home!</a:t>
            </a:r>
          </a:p>
          <a:p>
            <a:pPr marL="0" indent="0" algn="just">
              <a:buNone/>
            </a:pPr>
            <a:r>
              <a:rPr lang="en-GB" sz="2400" b="1" dirty="0"/>
              <a:t>Go for a walk! </a:t>
            </a:r>
          </a:p>
          <a:p>
            <a:pPr marL="0" indent="0" algn="just">
              <a:buNone/>
            </a:pPr>
            <a:r>
              <a:rPr lang="en-GB" sz="2000" i="1" dirty="0"/>
              <a:t>Walking is simple, free, and one of the easiest ways to get more active, lose weight and become healthier. You don't have </a:t>
            </a:r>
            <a:r>
              <a:rPr lang="en-GB" sz="1800" i="1" dirty="0"/>
              <a:t>to </a:t>
            </a:r>
            <a:r>
              <a:rPr lang="en-GB" sz="2000" i="1" dirty="0"/>
              <a:t>walk for hours. A brisk 10-minute daily walk has lots of health benefits and counts towards your recommended 150 minutes of weekly exercise</a:t>
            </a:r>
          </a:p>
          <a:p>
            <a:pPr marL="0" indent="0" algn="just">
              <a:buNone/>
            </a:pPr>
            <a:r>
              <a:rPr lang="en-GB" sz="2400" b="1" dirty="0"/>
              <a:t>Join the local Goring Gap Health Walks!</a:t>
            </a:r>
          </a:p>
          <a:p>
            <a:pPr marL="0" indent="0" algn="just">
              <a:buNone/>
            </a:pPr>
            <a:r>
              <a:rPr lang="en-GB" sz="2400" b="1" dirty="0"/>
              <a:t>Go for a swim!</a:t>
            </a:r>
          </a:p>
          <a:p>
            <a:pPr marL="0" indent="0" algn="just">
              <a:buNone/>
            </a:pPr>
            <a:r>
              <a:rPr lang="en-GB" sz="2400" b="1" dirty="0"/>
              <a:t>Join a dance class!</a:t>
            </a:r>
          </a:p>
          <a:p>
            <a:pPr marL="0" indent="0" algn="just">
              <a:buNone/>
            </a:pPr>
            <a:endParaRPr lang="en-GB" sz="2400" b="1" dirty="0"/>
          </a:p>
          <a:p>
            <a:pPr marL="0" indent="0" algn="ctr">
              <a:buNone/>
            </a:pPr>
            <a:r>
              <a:rPr lang="en-GB" sz="2400" b="1" dirty="0">
                <a:solidFill>
                  <a:srgbClr val="FF0000"/>
                </a:solidFill>
                <a:effectLst>
                  <a:outerShdw blurRad="38100" dist="38100" dir="2700000" algn="tl">
                    <a:srgbClr val="000000">
                      <a:alpha val="43137"/>
                    </a:srgbClr>
                  </a:outerShdw>
                </a:effectLst>
              </a:rPr>
              <a:t>Anything to get you moving and hopefully having fun!</a:t>
            </a:r>
          </a:p>
        </p:txBody>
      </p:sp>
      <p:pic>
        <p:nvPicPr>
          <p:cNvPr id="2050" name="Picture 2" descr="C:\Users\Julia.Beasley\AppData\Local\Microsoft\Windows\Temporary Internet Files\Content.IE5\VL4TDSD1\Fat%20Guy%20On%20Treadmill%20Exercising[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3505200"/>
            <a:ext cx="1770698"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024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0000"/>
                </a:solidFill>
                <a:effectLst>
                  <a:outerShdw blurRad="38100" dist="38100" dir="2700000" algn="tl">
                    <a:srgbClr val="000000">
                      <a:alpha val="43137"/>
                    </a:srgbClr>
                  </a:outerShdw>
                </a:effectLst>
              </a:rPr>
              <a:t>How can we help patients in primary care</a:t>
            </a:r>
          </a:p>
        </p:txBody>
      </p:sp>
      <p:sp>
        <p:nvSpPr>
          <p:cNvPr id="3" name="Content Placeholder 2"/>
          <p:cNvSpPr>
            <a:spLocks noGrp="1"/>
          </p:cNvSpPr>
          <p:nvPr>
            <p:ph idx="1"/>
          </p:nvPr>
        </p:nvSpPr>
        <p:spPr/>
        <p:txBody>
          <a:bodyPr/>
          <a:lstStyle/>
          <a:p>
            <a:pPr marL="514350" indent="-514350">
              <a:buFont typeface="+mj-lt"/>
              <a:buAutoNum type="arabicPeriod"/>
            </a:pPr>
            <a:r>
              <a:rPr lang="en-GB" dirty="0"/>
              <a:t>Help and support patients who want to lose weight and become more active</a:t>
            </a:r>
          </a:p>
          <a:p>
            <a:pPr marL="514350" indent="-514350">
              <a:buFont typeface="+mj-lt"/>
              <a:buAutoNum type="arabicPeriod"/>
            </a:pPr>
            <a:endParaRPr lang="en-GB" dirty="0"/>
          </a:p>
          <a:p>
            <a:pPr marL="514350" indent="-514350">
              <a:buFont typeface="+mj-lt"/>
              <a:buAutoNum type="arabicPeriod"/>
            </a:pPr>
            <a:r>
              <a:rPr lang="en-GB" dirty="0"/>
              <a:t>Monitor their progress </a:t>
            </a:r>
          </a:p>
          <a:p>
            <a:pPr marL="514350" indent="-514350">
              <a:buFont typeface="+mj-lt"/>
              <a:buAutoNum type="arabicPeriod"/>
            </a:pPr>
            <a:endParaRPr lang="en-GB" dirty="0"/>
          </a:p>
          <a:p>
            <a:pPr marL="514350" indent="-514350">
              <a:buFont typeface="+mj-lt"/>
              <a:buAutoNum type="arabicPeriod"/>
            </a:pPr>
            <a:r>
              <a:rPr lang="en-GB" dirty="0"/>
              <a:t>Refer patients to weight loss and activity programmes</a:t>
            </a:r>
          </a:p>
        </p:txBody>
      </p:sp>
    </p:spTree>
    <p:extLst>
      <p:ext uri="{BB962C8B-B14F-4D97-AF65-F5344CB8AC3E}">
        <p14:creationId xmlns:p14="http://schemas.microsoft.com/office/powerpoint/2010/main" val="528749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0000"/>
                </a:solidFill>
              </a:rPr>
              <a:t>Medication</a:t>
            </a:r>
          </a:p>
        </p:txBody>
      </p:sp>
      <p:sp>
        <p:nvSpPr>
          <p:cNvPr id="3" name="Content Placeholder 2"/>
          <p:cNvSpPr>
            <a:spLocks noGrp="1"/>
          </p:cNvSpPr>
          <p:nvPr>
            <p:ph idx="1"/>
          </p:nvPr>
        </p:nvSpPr>
        <p:spPr>
          <a:xfrm>
            <a:off x="457200" y="1600201"/>
            <a:ext cx="8229600" cy="4343400"/>
          </a:xfrm>
        </p:spPr>
        <p:txBody>
          <a:bodyPr/>
          <a:lstStyle/>
          <a:p>
            <a:r>
              <a:rPr lang="en-GB" dirty="0" err="1"/>
              <a:t>Orilstat</a:t>
            </a:r>
            <a:endParaRPr lang="en-GB" dirty="0"/>
          </a:p>
          <a:p>
            <a:pPr lvl="1"/>
            <a:r>
              <a:rPr lang="en-GB" dirty="0"/>
              <a:t>Can only be continued if causing weight loss</a:t>
            </a:r>
          </a:p>
          <a:p>
            <a:pPr lvl="1"/>
            <a:r>
              <a:rPr lang="en-GB" dirty="0"/>
              <a:t>Affects absorption of fat from the gut</a:t>
            </a:r>
          </a:p>
          <a:p>
            <a:pPr lvl="1"/>
            <a:r>
              <a:rPr lang="en-GB" dirty="0"/>
              <a:t>Causes diarrhoea</a:t>
            </a:r>
          </a:p>
          <a:p>
            <a:r>
              <a:rPr lang="en-GB" dirty="0"/>
              <a:t>GLP-1 agonist</a:t>
            </a:r>
          </a:p>
          <a:p>
            <a:pPr lvl="1"/>
            <a:r>
              <a:rPr lang="en-GB" dirty="0"/>
              <a:t>Medication (injection) that we can use in diabetic patients to improve blood glucose control and fortuitously causes some weight loss in certain patients.</a:t>
            </a:r>
          </a:p>
        </p:txBody>
      </p:sp>
    </p:spTree>
    <p:extLst>
      <p:ext uri="{BB962C8B-B14F-4D97-AF65-F5344CB8AC3E}">
        <p14:creationId xmlns:p14="http://schemas.microsoft.com/office/powerpoint/2010/main" val="3088821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b="1" dirty="0">
                <a:solidFill>
                  <a:srgbClr val="FF3300"/>
                </a:solidFill>
                <a:effectLst>
                  <a:outerShdw blurRad="38100" dist="38100" dir="2700000" algn="tl">
                    <a:srgbClr val="000000">
                      <a:alpha val="43137"/>
                    </a:srgbClr>
                  </a:outerShdw>
                </a:effectLst>
              </a:rPr>
              <a:t>Options in secondary care</a:t>
            </a:r>
          </a:p>
        </p:txBody>
      </p:sp>
      <p:sp>
        <p:nvSpPr>
          <p:cNvPr id="3" name="Content Placeholder 2"/>
          <p:cNvSpPr>
            <a:spLocks noGrp="1"/>
          </p:cNvSpPr>
          <p:nvPr>
            <p:ph idx="1"/>
          </p:nvPr>
        </p:nvSpPr>
        <p:spPr>
          <a:xfrm>
            <a:off x="457200" y="1066800"/>
            <a:ext cx="8229600" cy="4906963"/>
          </a:xfrm>
        </p:spPr>
        <p:txBody>
          <a:bodyPr/>
          <a:lstStyle/>
          <a:p>
            <a:pPr marL="0" indent="0" algn="ctr">
              <a:buNone/>
            </a:pPr>
            <a:r>
              <a:rPr lang="en-GB" sz="2800" b="1" dirty="0"/>
              <a:t>We can refer patients to secondary care so that they can discuss options such as weight loss surgery, also called bariatric or metabolic surgery, which is sometimes used as a treatment for people who are very obese.</a:t>
            </a:r>
          </a:p>
          <a:p>
            <a:pPr marL="0" indent="0" algn="ctr">
              <a:buNone/>
            </a:pPr>
            <a:r>
              <a:rPr lang="en-GB" sz="2800" b="1" dirty="0"/>
              <a:t>It can lead to significant weight loss and help improve many obesity-related conditions, such as type 2 diabetes or high blood pressure.</a:t>
            </a:r>
          </a:p>
          <a:p>
            <a:pPr marL="0" indent="0" algn="ctr">
              <a:buNone/>
            </a:pPr>
            <a:r>
              <a:rPr lang="en-GB" sz="3600" b="1" dirty="0"/>
              <a:t> But </a:t>
            </a:r>
            <a:r>
              <a:rPr lang="en-GB" sz="2800" b="1" dirty="0"/>
              <a:t>it's a major operation and in most cases should only be considered after trying to lose weight through a healthy diet and exercise.</a:t>
            </a:r>
          </a:p>
          <a:p>
            <a:pPr marL="0" indent="0" algn="ctr">
              <a:buNone/>
            </a:pPr>
            <a:r>
              <a:rPr lang="en-GB" sz="2800" b="1" dirty="0"/>
              <a:t> </a:t>
            </a:r>
            <a:endParaRPr lang="en-GB" dirty="0"/>
          </a:p>
        </p:txBody>
      </p:sp>
    </p:spTree>
    <p:extLst>
      <p:ext uri="{BB962C8B-B14F-4D97-AF65-F5344CB8AC3E}">
        <p14:creationId xmlns:p14="http://schemas.microsoft.com/office/powerpoint/2010/main" val="1921747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 xmlns:a16="http://schemas.microsoft.com/office/drawing/2014/main" id="{867D363F-1FDF-4937-A7B7-A46BB643DECD}"/>
              </a:ext>
            </a:extLst>
          </p:cNvPr>
          <p:cNvSpPr>
            <a:spLocks noGrp="1"/>
          </p:cNvSpPr>
          <p:nvPr>
            <p:ph type="ctrTitle"/>
          </p:nvPr>
        </p:nvSpPr>
        <p:spPr>
          <a:xfrm>
            <a:off x="531813" y="1123950"/>
            <a:ext cx="8153400" cy="1470025"/>
          </a:xfrm>
        </p:spPr>
        <p:txBody>
          <a:bodyPr/>
          <a:lstStyle/>
          <a:p>
            <a:pPr algn="ctr"/>
            <a:r>
              <a:rPr lang="en-GB" altLang="en-US" sz="4400"/>
              <a:t>What are the Treatments for Obesity</a:t>
            </a:r>
          </a:p>
        </p:txBody>
      </p:sp>
      <p:sp>
        <p:nvSpPr>
          <p:cNvPr id="2051" name="Subtitle 2">
            <a:extLst>
              <a:ext uri="{FF2B5EF4-FFF2-40B4-BE49-F238E27FC236}">
                <a16:creationId xmlns="" xmlns:a16="http://schemas.microsoft.com/office/drawing/2014/main" id="{B8832E56-6D8E-44C9-97D0-9906AC45F72F}"/>
              </a:ext>
            </a:extLst>
          </p:cNvPr>
          <p:cNvSpPr>
            <a:spLocks noGrp="1"/>
          </p:cNvSpPr>
          <p:nvPr>
            <p:ph type="subTitle" idx="1"/>
          </p:nvPr>
        </p:nvSpPr>
        <p:spPr>
          <a:xfrm>
            <a:off x="611188" y="3497263"/>
            <a:ext cx="7993062" cy="1516062"/>
          </a:xfrm>
        </p:spPr>
        <p:txBody>
          <a:bodyPr/>
          <a:lstStyle/>
          <a:p>
            <a:r>
              <a:rPr lang="en-GB" altLang="en-US" sz="3200" b="1">
                <a:solidFill>
                  <a:schemeClr val="tx1"/>
                </a:solidFill>
              </a:rPr>
              <a:t>Mr Greg Jones</a:t>
            </a:r>
          </a:p>
          <a:p>
            <a:r>
              <a:rPr lang="en-GB" altLang="en-US" sz="2400">
                <a:solidFill>
                  <a:schemeClr val="tx1"/>
                </a:solidFill>
              </a:rPr>
              <a:t>Consultant Upper GI &amp; Bariatric Surgeon</a:t>
            </a:r>
          </a:p>
          <a:p>
            <a:r>
              <a:rPr lang="en-GB" altLang="en-US" sz="2400" b="1">
                <a:solidFill>
                  <a:schemeClr val="tx1"/>
                </a:solidFill>
              </a:rPr>
              <a:t>Royal Berkshire NHS Foundation Trust</a:t>
            </a:r>
          </a:p>
        </p:txBody>
      </p:sp>
      <p:sp>
        <p:nvSpPr>
          <p:cNvPr id="2052" name="Rectangle 1">
            <a:extLst>
              <a:ext uri="{FF2B5EF4-FFF2-40B4-BE49-F238E27FC236}">
                <a16:creationId xmlns="" xmlns:a16="http://schemas.microsoft.com/office/drawing/2014/main" id="{771C001E-BB65-498F-8913-C8325FFD5E1E}"/>
              </a:ext>
            </a:extLst>
          </p:cNvPr>
          <p:cNvSpPr>
            <a:spLocks noChangeArrowheads="1"/>
          </p:cNvSpPr>
          <p:nvPr/>
        </p:nvSpPr>
        <p:spPr bwMode="auto">
          <a:xfrm>
            <a:off x="6813550" y="6151563"/>
            <a:ext cx="2155825" cy="619125"/>
          </a:xfrm>
          <a:prstGeom prst="rect">
            <a:avLst/>
          </a:prstGeom>
          <a:solidFill>
            <a:schemeClr val="bg1"/>
          </a:solidFill>
          <a:ln w="9525">
            <a:solidFill>
              <a:schemeClr val="bg1"/>
            </a:solidFill>
            <a:round/>
            <a:headEnd/>
            <a:tailEnd/>
          </a:ln>
        </p:spPr>
        <p:txBody>
          <a:bodyPr/>
          <a:lstStyle>
            <a:lvl1pPr>
              <a:spcBef>
                <a:spcPct val="20000"/>
              </a:spcBef>
              <a:buChar char="•"/>
              <a:defRPr sz="2800">
                <a:solidFill>
                  <a:srgbClr val="7DA58F"/>
                </a:solidFill>
                <a:latin typeface="Verdana" panose="020B0604030504040204" pitchFamily="34" charset="0"/>
                <a:ea typeface="MS PGothic" panose="020B0600070205080204" pitchFamily="34" charset="-128"/>
              </a:defRPr>
            </a:lvl1pPr>
            <a:lvl2pPr marL="742950" indent="-285750">
              <a:spcBef>
                <a:spcPct val="20000"/>
              </a:spcBef>
              <a:buChar char="–"/>
              <a:defRPr sz="2400">
                <a:solidFill>
                  <a:srgbClr val="7DA58F"/>
                </a:solidFill>
                <a:latin typeface="Verdana" panose="020B0604030504040204" pitchFamily="34" charset="0"/>
                <a:ea typeface="MS PGothic" panose="020B0600070205080204" pitchFamily="34" charset="-128"/>
              </a:defRPr>
            </a:lvl2pPr>
            <a:lvl3pPr marL="1143000" indent="-228600">
              <a:spcBef>
                <a:spcPct val="20000"/>
              </a:spcBef>
              <a:buChar char="•"/>
              <a:defRPr sz="2000">
                <a:solidFill>
                  <a:srgbClr val="7DA58F"/>
                </a:solidFill>
                <a:latin typeface="Verdana" panose="020B0604030504040204" pitchFamily="34" charset="0"/>
                <a:ea typeface="MS PGothic" panose="020B0600070205080204" pitchFamily="34" charset="-128"/>
              </a:defRPr>
            </a:lvl3pPr>
            <a:lvl4pPr marL="1600200" indent="-228600">
              <a:spcBef>
                <a:spcPct val="20000"/>
              </a:spcBef>
              <a:buChar char="–"/>
              <a:defRPr>
                <a:solidFill>
                  <a:srgbClr val="7DA58F"/>
                </a:solidFill>
                <a:latin typeface="Verdana" panose="020B0604030504040204" pitchFamily="34" charset="0"/>
                <a:ea typeface="MS PGothic" panose="020B0600070205080204" pitchFamily="34" charset="-128"/>
              </a:defRPr>
            </a:lvl4pPr>
            <a:lvl5pPr marL="2057400" indent="-228600">
              <a:spcBef>
                <a:spcPct val="20000"/>
              </a:spcBef>
              <a:buChar char="»"/>
              <a:defRPr>
                <a:solidFill>
                  <a:srgbClr val="7DA58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9pPr>
          </a:lstStyle>
          <a:p>
            <a:pPr>
              <a:spcBef>
                <a:spcPct val="0"/>
              </a:spcBef>
              <a:buFontTx/>
              <a:buNone/>
            </a:pPr>
            <a:endParaRPr lang="en-US" altLang="en-US" sz="2200">
              <a:solidFill>
                <a:schemeClr val="tx1"/>
              </a:solidFill>
              <a:latin typeface="Arial" panose="020B0604020202020204" pitchFamily="34" charset="0"/>
            </a:endParaRPr>
          </a:p>
        </p:txBody>
      </p:sp>
      <p:pic>
        <p:nvPicPr>
          <p:cNvPr id="2053" name="Picture 9">
            <a:extLst>
              <a:ext uri="{FF2B5EF4-FFF2-40B4-BE49-F238E27FC236}">
                <a16:creationId xmlns="" xmlns:a16="http://schemas.microsoft.com/office/drawing/2014/main" id="{D2C08D37-FB5C-48A7-8652-A142885868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6108700"/>
            <a:ext cx="252888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2" descr="Image result for thames valley weight loss">
            <a:extLst>
              <a:ext uri="{FF2B5EF4-FFF2-40B4-BE49-F238E27FC236}">
                <a16:creationId xmlns="" xmlns:a16="http://schemas.microsoft.com/office/drawing/2014/main" id="{0949541E-E450-4E85-A1A4-63E8AC7BBA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2275" y="6080125"/>
            <a:ext cx="22367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 xmlns:a16="http://schemas.microsoft.com/office/drawing/2014/main" id="{5D78E64B-AD72-4111-A36B-2688F9C8B4FF}"/>
              </a:ext>
            </a:extLst>
          </p:cNvPr>
          <p:cNvSpPr>
            <a:spLocks noGrp="1"/>
          </p:cNvSpPr>
          <p:nvPr>
            <p:ph type="title"/>
          </p:nvPr>
        </p:nvSpPr>
        <p:spPr/>
        <p:txBody>
          <a:bodyPr/>
          <a:lstStyle/>
          <a:p>
            <a:r>
              <a:rPr lang="en-GB" altLang="en-US"/>
              <a:t>What I will cover</a:t>
            </a:r>
          </a:p>
        </p:txBody>
      </p:sp>
      <p:sp>
        <p:nvSpPr>
          <p:cNvPr id="3075" name="Content Placeholder 2">
            <a:extLst>
              <a:ext uri="{FF2B5EF4-FFF2-40B4-BE49-F238E27FC236}">
                <a16:creationId xmlns="" xmlns:a16="http://schemas.microsoft.com/office/drawing/2014/main" id="{2A7419A2-30C8-47D3-AD60-BBCD1FAC5024}"/>
              </a:ext>
            </a:extLst>
          </p:cNvPr>
          <p:cNvSpPr>
            <a:spLocks noGrp="1"/>
          </p:cNvSpPr>
          <p:nvPr>
            <p:ph idx="1"/>
          </p:nvPr>
        </p:nvSpPr>
        <p:spPr>
          <a:xfrm>
            <a:off x="457200" y="1479550"/>
            <a:ext cx="8229600" cy="4276725"/>
          </a:xfrm>
        </p:spPr>
        <p:txBody>
          <a:bodyPr/>
          <a:lstStyle/>
          <a:p>
            <a:r>
              <a:rPr lang="en-GB" altLang="en-US">
                <a:solidFill>
                  <a:schemeClr val="tx1"/>
                </a:solidFill>
              </a:rPr>
              <a:t>Secondary care treatment options</a:t>
            </a:r>
          </a:p>
          <a:p>
            <a:pPr lvl="1"/>
            <a:r>
              <a:rPr lang="en-GB" altLang="en-US">
                <a:solidFill>
                  <a:schemeClr val="tx1"/>
                </a:solidFill>
              </a:rPr>
              <a:t>Non-surgical weight loss</a:t>
            </a:r>
          </a:p>
          <a:p>
            <a:pPr lvl="1"/>
            <a:r>
              <a:rPr lang="en-GB" altLang="en-US">
                <a:solidFill>
                  <a:schemeClr val="tx1"/>
                </a:solidFill>
              </a:rPr>
              <a:t>Bariatric surgery</a:t>
            </a:r>
          </a:p>
          <a:p>
            <a:pPr lvl="1"/>
            <a:endParaRPr lang="en-GB" altLang="en-US">
              <a:solidFill>
                <a:schemeClr val="tx1"/>
              </a:solidFill>
            </a:endParaRPr>
          </a:p>
          <a:p>
            <a:r>
              <a:rPr lang="en-GB" altLang="en-US">
                <a:solidFill>
                  <a:schemeClr val="tx1"/>
                </a:solidFill>
              </a:rPr>
              <a:t>Secondary treatment options for diabetics</a:t>
            </a:r>
          </a:p>
          <a:p>
            <a:endParaRPr lang="en-GB" altLang="en-US">
              <a:solidFill>
                <a:schemeClr val="tx1"/>
              </a:solidFill>
            </a:endParaRPr>
          </a:p>
          <a:p>
            <a:r>
              <a:rPr lang="en-GB" altLang="en-US">
                <a:solidFill>
                  <a:schemeClr val="tx1"/>
                </a:solidFill>
              </a:rPr>
              <a:t>What surgery involves</a:t>
            </a:r>
          </a:p>
          <a:p>
            <a:endParaRPr lang="en-GB" altLang="en-US">
              <a:solidFill>
                <a:schemeClr val="tx1"/>
              </a:solidFill>
            </a:endParaRPr>
          </a:p>
          <a:p>
            <a:r>
              <a:rPr lang="en-GB" altLang="en-US">
                <a:solidFill>
                  <a:schemeClr val="tx1"/>
                </a:solidFill>
              </a:rPr>
              <a:t>Outcomes from surgery</a:t>
            </a:r>
          </a:p>
        </p:txBody>
      </p:sp>
      <p:sp>
        <p:nvSpPr>
          <p:cNvPr id="3076" name="Rectangle 1">
            <a:extLst>
              <a:ext uri="{FF2B5EF4-FFF2-40B4-BE49-F238E27FC236}">
                <a16:creationId xmlns="" xmlns:a16="http://schemas.microsoft.com/office/drawing/2014/main" id="{B40B0F92-13ED-42C5-B8BD-D731695A34DC}"/>
              </a:ext>
            </a:extLst>
          </p:cNvPr>
          <p:cNvSpPr>
            <a:spLocks noChangeArrowheads="1"/>
          </p:cNvSpPr>
          <p:nvPr/>
        </p:nvSpPr>
        <p:spPr bwMode="auto">
          <a:xfrm>
            <a:off x="6786563" y="6153150"/>
            <a:ext cx="2339975" cy="692150"/>
          </a:xfrm>
          <a:prstGeom prst="rect">
            <a:avLst/>
          </a:prstGeom>
          <a:solidFill>
            <a:schemeClr val="bg1"/>
          </a:solidFill>
          <a:ln w="9525">
            <a:solidFill>
              <a:schemeClr val="bg1"/>
            </a:solidFill>
            <a:round/>
            <a:headEnd/>
            <a:tailEnd/>
          </a:ln>
        </p:spPr>
        <p:txBody>
          <a:bodyPr/>
          <a:lstStyle>
            <a:lvl1pPr>
              <a:spcBef>
                <a:spcPct val="20000"/>
              </a:spcBef>
              <a:buChar char="•"/>
              <a:defRPr sz="2800">
                <a:solidFill>
                  <a:srgbClr val="7DA58F"/>
                </a:solidFill>
                <a:latin typeface="Verdana" panose="020B0604030504040204" pitchFamily="34" charset="0"/>
                <a:ea typeface="MS PGothic" panose="020B0600070205080204" pitchFamily="34" charset="-128"/>
              </a:defRPr>
            </a:lvl1pPr>
            <a:lvl2pPr marL="742950" indent="-285750">
              <a:spcBef>
                <a:spcPct val="20000"/>
              </a:spcBef>
              <a:buChar char="–"/>
              <a:defRPr sz="2400">
                <a:solidFill>
                  <a:srgbClr val="7DA58F"/>
                </a:solidFill>
                <a:latin typeface="Verdana" panose="020B0604030504040204" pitchFamily="34" charset="0"/>
                <a:ea typeface="MS PGothic" panose="020B0600070205080204" pitchFamily="34" charset="-128"/>
              </a:defRPr>
            </a:lvl2pPr>
            <a:lvl3pPr marL="1143000" indent="-228600">
              <a:spcBef>
                <a:spcPct val="20000"/>
              </a:spcBef>
              <a:buChar char="•"/>
              <a:defRPr sz="2000">
                <a:solidFill>
                  <a:srgbClr val="7DA58F"/>
                </a:solidFill>
                <a:latin typeface="Verdana" panose="020B0604030504040204" pitchFamily="34" charset="0"/>
                <a:ea typeface="MS PGothic" panose="020B0600070205080204" pitchFamily="34" charset="-128"/>
              </a:defRPr>
            </a:lvl3pPr>
            <a:lvl4pPr marL="1600200" indent="-228600">
              <a:spcBef>
                <a:spcPct val="20000"/>
              </a:spcBef>
              <a:buChar char="–"/>
              <a:defRPr>
                <a:solidFill>
                  <a:srgbClr val="7DA58F"/>
                </a:solidFill>
                <a:latin typeface="Verdana" panose="020B0604030504040204" pitchFamily="34" charset="0"/>
                <a:ea typeface="MS PGothic" panose="020B0600070205080204" pitchFamily="34" charset="-128"/>
              </a:defRPr>
            </a:lvl4pPr>
            <a:lvl5pPr marL="2057400" indent="-228600">
              <a:spcBef>
                <a:spcPct val="20000"/>
              </a:spcBef>
              <a:buChar char="»"/>
              <a:defRPr>
                <a:solidFill>
                  <a:srgbClr val="7DA58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9pPr>
          </a:lstStyle>
          <a:p>
            <a:pPr>
              <a:spcBef>
                <a:spcPct val="0"/>
              </a:spcBef>
              <a:buFontTx/>
              <a:buNone/>
            </a:pPr>
            <a:endParaRPr lang="en-US" altLang="en-US" sz="2200">
              <a:solidFill>
                <a:schemeClr val="tx1"/>
              </a:solidFill>
              <a:latin typeface="Arial" panose="020B0604020202020204" pitchFamily="34" charset="0"/>
            </a:endParaRPr>
          </a:p>
        </p:txBody>
      </p:sp>
      <p:pic>
        <p:nvPicPr>
          <p:cNvPr id="3077" name="Picture 2" descr="Image result for thames valley weight loss">
            <a:extLst>
              <a:ext uri="{FF2B5EF4-FFF2-40B4-BE49-F238E27FC236}">
                <a16:creationId xmlns="" xmlns:a16="http://schemas.microsoft.com/office/drawing/2014/main" id="{EF9B12EF-EB21-454B-8A39-25DFE44D7B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1163" y="6091238"/>
            <a:ext cx="2236787"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9">
            <a:extLst>
              <a:ext uri="{FF2B5EF4-FFF2-40B4-BE49-F238E27FC236}">
                <a16:creationId xmlns="" xmlns:a16="http://schemas.microsoft.com/office/drawing/2014/main" id="{34C365AD-3D4F-4278-AD7B-5ADB9E0631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6145213"/>
            <a:ext cx="25288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 xmlns:a16="http://schemas.microsoft.com/office/drawing/2014/main" id="{DFB0E12C-BB78-4617-99BA-A5990BEAB60B}"/>
              </a:ext>
            </a:extLst>
          </p:cNvPr>
          <p:cNvSpPr>
            <a:spLocks noGrp="1"/>
          </p:cNvSpPr>
          <p:nvPr>
            <p:ph type="title"/>
          </p:nvPr>
        </p:nvSpPr>
        <p:spPr/>
        <p:txBody>
          <a:bodyPr/>
          <a:lstStyle/>
          <a:p>
            <a:r>
              <a:rPr lang="en-GB" altLang="en-US"/>
              <a:t>Model of Care in the UK</a:t>
            </a:r>
          </a:p>
        </p:txBody>
      </p:sp>
      <p:sp>
        <p:nvSpPr>
          <p:cNvPr id="4099" name="Rectangle 1">
            <a:extLst>
              <a:ext uri="{FF2B5EF4-FFF2-40B4-BE49-F238E27FC236}">
                <a16:creationId xmlns="" xmlns:a16="http://schemas.microsoft.com/office/drawing/2014/main" id="{B2C1E944-78D2-4697-8C73-F16ADDEEFBB2}"/>
              </a:ext>
            </a:extLst>
          </p:cNvPr>
          <p:cNvSpPr>
            <a:spLocks noChangeArrowheads="1"/>
          </p:cNvSpPr>
          <p:nvPr/>
        </p:nvSpPr>
        <p:spPr bwMode="auto">
          <a:xfrm>
            <a:off x="6786563" y="6153150"/>
            <a:ext cx="2339975" cy="692150"/>
          </a:xfrm>
          <a:prstGeom prst="rect">
            <a:avLst/>
          </a:prstGeom>
          <a:solidFill>
            <a:schemeClr val="bg1"/>
          </a:solidFill>
          <a:ln w="9525">
            <a:solidFill>
              <a:schemeClr val="bg1"/>
            </a:solidFill>
            <a:round/>
            <a:headEnd/>
            <a:tailEnd/>
          </a:ln>
        </p:spPr>
        <p:txBody>
          <a:bodyPr/>
          <a:lstStyle>
            <a:lvl1pPr>
              <a:spcBef>
                <a:spcPct val="20000"/>
              </a:spcBef>
              <a:buChar char="•"/>
              <a:defRPr sz="2800">
                <a:solidFill>
                  <a:srgbClr val="7DA58F"/>
                </a:solidFill>
                <a:latin typeface="Verdana" panose="020B0604030504040204" pitchFamily="34" charset="0"/>
                <a:ea typeface="MS PGothic" panose="020B0600070205080204" pitchFamily="34" charset="-128"/>
              </a:defRPr>
            </a:lvl1pPr>
            <a:lvl2pPr marL="742950" indent="-285750">
              <a:spcBef>
                <a:spcPct val="20000"/>
              </a:spcBef>
              <a:buChar char="–"/>
              <a:defRPr sz="2400">
                <a:solidFill>
                  <a:srgbClr val="7DA58F"/>
                </a:solidFill>
                <a:latin typeface="Verdana" panose="020B0604030504040204" pitchFamily="34" charset="0"/>
                <a:ea typeface="MS PGothic" panose="020B0600070205080204" pitchFamily="34" charset="-128"/>
              </a:defRPr>
            </a:lvl2pPr>
            <a:lvl3pPr marL="1143000" indent="-228600">
              <a:spcBef>
                <a:spcPct val="20000"/>
              </a:spcBef>
              <a:buChar char="•"/>
              <a:defRPr sz="2000">
                <a:solidFill>
                  <a:srgbClr val="7DA58F"/>
                </a:solidFill>
                <a:latin typeface="Verdana" panose="020B0604030504040204" pitchFamily="34" charset="0"/>
                <a:ea typeface="MS PGothic" panose="020B0600070205080204" pitchFamily="34" charset="-128"/>
              </a:defRPr>
            </a:lvl3pPr>
            <a:lvl4pPr marL="1600200" indent="-228600">
              <a:spcBef>
                <a:spcPct val="20000"/>
              </a:spcBef>
              <a:buChar char="–"/>
              <a:defRPr>
                <a:solidFill>
                  <a:srgbClr val="7DA58F"/>
                </a:solidFill>
                <a:latin typeface="Verdana" panose="020B0604030504040204" pitchFamily="34" charset="0"/>
                <a:ea typeface="MS PGothic" panose="020B0600070205080204" pitchFamily="34" charset="-128"/>
              </a:defRPr>
            </a:lvl4pPr>
            <a:lvl5pPr marL="2057400" indent="-228600">
              <a:spcBef>
                <a:spcPct val="20000"/>
              </a:spcBef>
              <a:buChar char="»"/>
              <a:defRPr>
                <a:solidFill>
                  <a:srgbClr val="7DA58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9pPr>
          </a:lstStyle>
          <a:p>
            <a:pPr>
              <a:spcBef>
                <a:spcPct val="0"/>
              </a:spcBef>
              <a:buFontTx/>
              <a:buNone/>
            </a:pPr>
            <a:endParaRPr lang="en-US" altLang="en-US" sz="2200">
              <a:solidFill>
                <a:schemeClr val="tx1"/>
              </a:solidFill>
              <a:latin typeface="Arial" panose="020B0604020202020204" pitchFamily="34" charset="0"/>
            </a:endParaRPr>
          </a:p>
        </p:txBody>
      </p:sp>
      <p:pic>
        <p:nvPicPr>
          <p:cNvPr id="4100" name="Picture 2" descr="Image result for thames valley weight loss">
            <a:extLst>
              <a:ext uri="{FF2B5EF4-FFF2-40B4-BE49-F238E27FC236}">
                <a16:creationId xmlns="" xmlns:a16="http://schemas.microsoft.com/office/drawing/2014/main" id="{06340D55-1680-4EFF-AAC3-EDA1A49967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1163" y="6091238"/>
            <a:ext cx="2236787"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a:extLst>
              <a:ext uri="{FF2B5EF4-FFF2-40B4-BE49-F238E27FC236}">
                <a16:creationId xmlns="" xmlns:a16="http://schemas.microsoft.com/office/drawing/2014/main" id="{352EAFB2-39D1-455E-92F0-9BD7C81275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6145213"/>
            <a:ext cx="25288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Content Placeholder 2">
            <a:extLst>
              <a:ext uri="{FF2B5EF4-FFF2-40B4-BE49-F238E27FC236}">
                <a16:creationId xmlns="" xmlns:a16="http://schemas.microsoft.com/office/drawing/2014/main" id="{77E9C50F-C5C0-4425-BC32-F838C0B4E77E}"/>
              </a:ext>
            </a:extLst>
          </p:cNvPr>
          <p:cNvSpPr>
            <a:spLocks noGrp="1"/>
          </p:cNvSpPr>
          <p:nvPr>
            <p:ph idx="1"/>
          </p:nvPr>
        </p:nvSpPr>
        <p:spPr/>
        <p:txBody>
          <a:bodyPr/>
          <a:lstStyle/>
          <a:p>
            <a:pPr eaLnBrk="1" hangingPunct="1"/>
            <a:r>
              <a:rPr lang="en-GB" altLang="en-US" b="1">
                <a:solidFill>
                  <a:schemeClr val="tx1"/>
                </a:solidFill>
              </a:rPr>
              <a:t>Tier 4 - Specialised Complex Obesity Services (including bariatric surgery)</a:t>
            </a:r>
          </a:p>
          <a:p>
            <a:pPr eaLnBrk="1" hangingPunct="1"/>
            <a:r>
              <a:rPr lang="en-GB" altLang="en-US" b="1">
                <a:solidFill>
                  <a:schemeClr val="tx1"/>
                </a:solidFill>
              </a:rPr>
              <a:t>Tier 3 -  Multi-disciplinary team obesity service to provide an intensive level of input to patients.</a:t>
            </a:r>
          </a:p>
          <a:p>
            <a:pPr eaLnBrk="1" hangingPunct="1"/>
            <a:r>
              <a:rPr lang="en-GB" altLang="en-US">
                <a:solidFill>
                  <a:schemeClr val="tx1"/>
                </a:solidFill>
              </a:rPr>
              <a:t>Tier 2 - Primary Care with Community Interventions</a:t>
            </a:r>
          </a:p>
          <a:p>
            <a:pPr eaLnBrk="1" hangingPunct="1"/>
            <a:r>
              <a:rPr lang="en-GB" altLang="en-US">
                <a:solidFill>
                  <a:schemeClr val="tx1"/>
                </a:solidFill>
              </a:rPr>
              <a:t>Tier 1 - Primary Care and Community Advice</a:t>
            </a:r>
          </a:p>
          <a:p>
            <a:endParaRPr lang="en-GB"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 xmlns:a16="http://schemas.microsoft.com/office/drawing/2014/main" id="{C5A7DB69-0854-4895-ABF2-324A92ECF003}"/>
              </a:ext>
            </a:extLst>
          </p:cNvPr>
          <p:cNvSpPr>
            <a:spLocks noGrp="1"/>
          </p:cNvSpPr>
          <p:nvPr>
            <p:ph type="title"/>
          </p:nvPr>
        </p:nvSpPr>
        <p:spPr/>
        <p:txBody>
          <a:bodyPr/>
          <a:lstStyle/>
          <a:p>
            <a:r>
              <a:rPr lang="en-GB" altLang="en-US"/>
              <a:t>BMI</a:t>
            </a:r>
          </a:p>
        </p:txBody>
      </p:sp>
      <p:graphicFrame>
        <p:nvGraphicFramePr>
          <p:cNvPr id="3" name="Content Placeholder 2">
            <a:extLst>
              <a:ext uri="{FF2B5EF4-FFF2-40B4-BE49-F238E27FC236}">
                <a16:creationId xmlns="" xmlns:a16="http://schemas.microsoft.com/office/drawing/2014/main" id="{A8AAEF44-939B-4FA0-AC7D-B2310B0A1BAF}"/>
              </a:ext>
            </a:extLst>
          </p:cNvPr>
          <p:cNvGraphicFramePr>
            <a:graphicFrameLocks noGrp="1"/>
          </p:cNvGraphicFramePr>
          <p:nvPr>
            <p:ph idx="1"/>
          </p:nvPr>
        </p:nvGraphicFramePr>
        <p:xfrm>
          <a:off x="457200" y="1600200"/>
          <a:ext cx="8229600" cy="3606800"/>
        </p:xfrm>
        <a:graphic>
          <a:graphicData uri="http://schemas.openxmlformats.org/drawingml/2006/table">
            <a:tbl>
              <a:tblPr/>
              <a:tblGrid>
                <a:gridCol w="1090613">
                  <a:extLst>
                    <a:ext uri="{9D8B030D-6E8A-4147-A177-3AD203B41FA5}">
                      <a16:colId xmlns="" xmlns:a16="http://schemas.microsoft.com/office/drawing/2014/main" val="20000"/>
                    </a:ext>
                  </a:extLst>
                </a:gridCol>
                <a:gridCol w="1800225">
                  <a:extLst>
                    <a:ext uri="{9D8B030D-6E8A-4147-A177-3AD203B41FA5}">
                      <a16:colId xmlns="" xmlns:a16="http://schemas.microsoft.com/office/drawing/2014/main" val="20001"/>
                    </a:ext>
                  </a:extLst>
                </a:gridCol>
                <a:gridCol w="2046287">
                  <a:extLst>
                    <a:ext uri="{9D8B030D-6E8A-4147-A177-3AD203B41FA5}">
                      <a16:colId xmlns="" xmlns:a16="http://schemas.microsoft.com/office/drawing/2014/main" val="20002"/>
                    </a:ext>
                  </a:extLst>
                </a:gridCol>
                <a:gridCol w="1646238">
                  <a:extLst>
                    <a:ext uri="{9D8B030D-6E8A-4147-A177-3AD203B41FA5}">
                      <a16:colId xmlns="" xmlns:a16="http://schemas.microsoft.com/office/drawing/2014/main" val="20003"/>
                    </a:ext>
                  </a:extLst>
                </a:gridCol>
                <a:gridCol w="1646237">
                  <a:extLst>
                    <a:ext uri="{9D8B030D-6E8A-4147-A177-3AD203B41FA5}">
                      <a16:colId xmlns="" xmlns:a16="http://schemas.microsoft.com/office/drawing/2014/main" val="20004"/>
                    </a:ext>
                  </a:extLst>
                </a:gridCol>
              </a:tblGrid>
              <a:tr h="749300">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Verdana" pitchFamily="34" charset="0"/>
                          <a:ea typeface="MS PGothic" pitchFamily="34" charset="-128"/>
                        </a:rPr>
                        <a:t>Height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Verdana" pitchFamily="34" charset="0"/>
                          <a:ea typeface="MS PGothic" pitchFamily="34" charset="-128"/>
                        </a:rPr>
                        <a:t>Overweight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5050"/>
                          </a:solidFill>
                          <a:effectLst/>
                          <a:latin typeface="Verdana" pitchFamily="34" charset="0"/>
                          <a:ea typeface="MS PGothic" pitchFamily="34" charset="-128"/>
                        </a:rPr>
                        <a:t>BMI 25-30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Verdana" pitchFamily="34" charset="0"/>
                          <a:ea typeface="MS PGothic" pitchFamily="34" charset="-128"/>
                        </a:rPr>
                        <a:t>Obese I</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3300"/>
                          </a:solidFill>
                          <a:effectLst/>
                          <a:latin typeface="Verdana" pitchFamily="34" charset="0"/>
                          <a:ea typeface="MS PGothic" pitchFamily="34" charset="-128"/>
                        </a:rPr>
                        <a:t>BMI 30-35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Verdana" pitchFamily="34" charset="0"/>
                          <a:ea typeface="MS PGothic" pitchFamily="34" charset="-128"/>
                        </a:rPr>
                        <a:t>Obesity II</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Verdana" pitchFamily="34" charset="0"/>
                          <a:ea typeface="MS PGothic" pitchFamily="34" charset="-128"/>
                        </a:rPr>
                        <a:t>BMI 35-40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Verdana" pitchFamily="34" charset="0"/>
                          <a:ea typeface="MS PGothic" pitchFamily="34" charset="-128"/>
                        </a:rPr>
                        <a:t>Obesity III</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990000"/>
                          </a:solidFill>
                          <a:effectLst/>
                          <a:latin typeface="Verdana" pitchFamily="34" charset="0"/>
                          <a:ea typeface="MS PGothic" pitchFamily="34" charset="-128"/>
                        </a:rPr>
                        <a:t>BMI 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571500">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Verdana" pitchFamily="34" charset="0"/>
                          <a:ea typeface="MS PGothic" pitchFamily="34" charset="-128"/>
                        </a:rPr>
                        <a:t>5’3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10 st. 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Verdana" pitchFamily="34" charset="0"/>
                          <a:ea typeface="MS PGothic" pitchFamily="34" charset="-128"/>
                        </a:rPr>
                        <a:t>12 </a:t>
                      </a:r>
                      <a:r>
                        <a:rPr kumimoji="0" lang="en-US" altLang="en-US" sz="1800" b="0" i="0" u="none" strike="noStrike" cap="none" normalizeH="0" baseline="0" dirty="0" err="1">
                          <a:ln>
                            <a:noFill/>
                          </a:ln>
                          <a:solidFill>
                            <a:srgbClr val="000000"/>
                          </a:solidFill>
                          <a:effectLst/>
                          <a:latin typeface="Verdana" pitchFamily="34" charset="0"/>
                          <a:ea typeface="MS PGothic" pitchFamily="34" charset="-128"/>
                        </a:rPr>
                        <a:t>st.</a:t>
                      </a:r>
                      <a:r>
                        <a:rPr kumimoji="0" lang="en-US" altLang="en-US" sz="1800" b="0" i="0" u="none" strike="noStrike" cap="none" normalizeH="0" baseline="0" dirty="0">
                          <a:ln>
                            <a:noFill/>
                          </a:ln>
                          <a:solidFill>
                            <a:srgbClr val="000000"/>
                          </a:solidFill>
                          <a:effectLst/>
                          <a:latin typeface="Verdana" pitchFamily="34" charset="0"/>
                          <a:ea typeface="MS PGothic" pitchFamily="34" charset="-128"/>
                        </a:rPr>
                        <a:t> 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14 st. 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16 st. 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1"/>
                  </a:ext>
                </a:extLst>
              </a:tr>
              <a:tr h="571500">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Verdana" pitchFamily="34" charset="0"/>
                          <a:ea typeface="MS PGothic" pitchFamily="34" charset="-128"/>
                        </a:rPr>
                        <a:t>5’6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11 st. 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13 st.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15 st. 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17 st. 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 xmlns:a16="http://schemas.microsoft.com/office/drawing/2014/main" val="10002"/>
                  </a:ext>
                </a:extLst>
              </a:tr>
              <a:tr h="571500">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Verdana" pitchFamily="34" charset="0"/>
                          <a:ea typeface="MS PGothic" pitchFamily="34" charset="-128"/>
                        </a:rPr>
                        <a:t>5’9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12st. 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14 st. 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16 st. 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19 st.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3"/>
                  </a:ext>
                </a:extLst>
              </a:tr>
              <a:tr h="571500">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Verdana" pitchFamily="34" charset="0"/>
                          <a:ea typeface="MS PGothic" pitchFamily="34" charset="-128"/>
                        </a:rPr>
                        <a:t>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13st. 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15 st. 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18 st. 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21 st. 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 xmlns:a16="http://schemas.microsoft.com/office/drawing/2014/main" val="10004"/>
                  </a:ext>
                </a:extLst>
              </a:tr>
              <a:tr h="571500">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Verdana" pitchFamily="34" charset="0"/>
                          <a:ea typeface="MS PGothic" pitchFamily="34" charset="-128"/>
                        </a:rPr>
                        <a:t>6’3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14 st. 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16 st. 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20 st. 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23 st. 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5"/>
                  </a:ext>
                </a:extLst>
              </a:tr>
            </a:tbl>
          </a:graphicData>
        </a:graphic>
      </p:graphicFrame>
      <p:sp>
        <p:nvSpPr>
          <p:cNvPr id="5167" name="Rectangle 1">
            <a:extLst>
              <a:ext uri="{FF2B5EF4-FFF2-40B4-BE49-F238E27FC236}">
                <a16:creationId xmlns="" xmlns:a16="http://schemas.microsoft.com/office/drawing/2014/main" id="{97D50E1A-895C-4BE8-969D-5701D10503F0}"/>
              </a:ext>
            </a:extLst>
          </p:cNvPr>
          <p:cNvSpPr>
            <a:spLocks noChangeArrowheads="1"/>
          </p:cNvSpPr>
          <p:nvPr/>
        </p:nvSpPr>
        <p:spPr bwMode="auto">
          <a:xfrm>
            <a:off x="6786563" y="6153150"/>
            <a:ext cx="2339975" cy="692150"/>
          </a:xfrm>
          <a:prstGeom prst="rect">
            <a:avLst/>
          </a:prstGeom>
          <a:solidFill>
            <a:schemeClr val="bg1"/>
          </a:solidFill>
          <a:ln w="9525">
            <a:solidFill>
              <a:schemeClr val="bg1"/>
            </a:solidFill>
            <a:round/>
            <a:headEnd/>
            <a:tailEnd/>
          </a:ln>
        </p:spPr>
        <p:txBody>
          <a:bodyPr/>
          <a:lstStyle>
            <a:lvl1pPr>
              <a:spcBef>
                <a:spcPct val="20000"/>
              </a:spcBef>
              <a:buChar char="•"/>
              <a:defRPr sz="2800">
                <a:solidFill>
                  <a:srgbClr val="7DA58F"/>
                </a:solidFill>
                <a:latin typeface="Verdana" panose="020B0604030504040204" pitchFamily="34" charset="0"/>
                <a:ea typeface="MS PGothic" panose="020B0600070205080204" pitchFamily="34" charset="-128"/>
              </a:defRPr>
            </a:lvl1pPr>
            <a:lvl2pPr marL="742950" indent="-285750">
              <a:spcBef>
                <a:spcPct val="20000"/>
              </a:spcBef>
              <a:buChar char="–"/>
              <a:defRPr sz="2400">
                <a:solidFill>
                  <a:srgbClr val="7DA58F"/>
                </a:solidFill>
                <a:latin typeface="Verdana" panose="020B0604030504040204" pitchFamily="34" charset="0"/>
                <a:ea typeface="MS PGothic" panose="020B0600070205080204" pitchFamily="34" charset="-128"/>
              </a:defRPr>
            </a:lvl2pPr>
            <a:lvl3pPr marL="1143000" indent="-228600">
              <a:spcBef>
                <a:spcPct val="20000"/>
              </a:spcBef>
              <a:buChar char="•"/>
              <a:defRPr sz="2000">
                <a:solidFill>
                  <a:srgbClr val="7DA58F"/>
                </a:solidFill>
                <a:latin typeface="Verdana" panose="020B0604030504040204" pitchFamily="34" charset="0"/>
                <a:ea typeface="MS PGothic" panose="020B0600070205080204" pitchFamily="34" charset="-128"/>
              </a:defRPr>
            </a:lvl3pPr>
            <a:lvl4pPr marL="1600200" indent="-228600">
              <a:spcBef>
                <a:spcPct val="20000"/>
              </a:spcBef>
              <a:buChar char="–"/>
              <a:defRPr>
                <a:solidFill>
                  <a:srgbClr val="7DA58F"/>
                </a:solidFill>
                <a:latin typeface="Verdana" panose="020B0604030504040204" pitchFamily="34" charset="0"/>
                <a:ea typeface="MS PGothic" panose="020B0600070205080204" pitchFamily="34" charset="-128"/>
              </a:defRPr>
            </a:lvl4pPr>
            <a:lvl5pPr marL="2057400" indent="-228600">
              <a:spcBef>
                <a:spcPct val="20000"/>
              </a:spcBef>
              <a:buChar char="»"/>
              <a:defRPr>
                <a:solidFill>
                  <a:srgbClr val="7DA58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9pPr>
          </a:lstStyle>
          <a:p>
            <a:pPr>
              <a:spcBef>
                <a:spcPct val="0"/>
              </a:spcBef>
              <a:buFontTx/>
              <a:buNone/>
            </a:pPr>
            <a:endParaRPr lang="en-US" altLang="en-US" sz="2200">
              <a:solidFill>
                <a:schemeClr val="tx1"/>
              </a:solidFill>
              <a:latin typeface="Arial" panose="020B0604020202020204" pitchFamily="34" charset="0"/>
            </a:endParaRPr>
          </a:p>
        </p:txBody>
      </p:sp>
      <p:pic>
        <p:nvPicPr>
          <p:cNvPr id="5168" name="Picture 2" descr="Image result for thames valley weight loss">
            <a:extLst>
              <a:ext uri="{FF2B5EF4-FFF2-40B4-BE49-F238E27FC236}">
                <a16:creationId xmlns="" xmlns:a16="http://schemas.microsoft.com/office/drawing/2014/main" id="{233D4D8F-E411-4AC2-B3D6-D89AE04A7C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1163" y="6091238"/>
            <a:ext cx="2236787"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9" name="Picture 9">
            <a:extLst>
              <a:ext uri="{FF2B5EF4-FFF2-40B4-BE49-F238E27FC236}">
                <a16:creationId xmlns="" xmlns:a16="http://schemas.microsoft.com/office/drawing/2014/main" id="{D4CFF0F1-D650-4D34-97F9-F1D66B08E4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6145213"/>
            <a:ext cx="25288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 xmlns:a16="http://schemas.microsoft.com/office/drawing/2014/main" id="{5F8B2601-E653-4951-A235-19360C5CE382}"/>
              </a:ext>
            </a:extLst>
          </p:cNvPr>
          <p:cNvSpPr>
            <a:spLocks noGrp="1"/>
          </p:cNvSpPr>
          <p:nvPr>
            <p:ph type="title"/>
          </p:nvPr>
        </p:nvSpPr>
        <p:spPr/>
        <p:txBody>
          <a:bodyPr/>
          <a:lstStyle/>
          <a:p>
            <a:r>
              <a:rPr lang="en-GB" altLang="en-US"/>
              <a:t>BMI</a:t>
            </a:r>
          </a:p>
        </p:txBody>
      </p:sp>
      <p:graphicFrame>
        <p:nvGraphicFramePr>
          <p:cNvPr id="3" name="Content Placeholder 2">
            <a:extLst>
              <a:ext uri="{FF2B5EF4-FFF2-40B4-BE49-F238E27FC236}">
                <a16:creationId xmlns="" xmlns:a16="http://schemas.microsoft.com/office/drawing/2014/main" id="{DB472849-9E6E-43DE-AF7B-73B1C249D1EA}"/>
              </a:ext>
            </a:extLst>
          </p:cNvPr>
          <p:cNvGraphicFramePr>
            <a:graphicFrameLocks noGrp="1"/>
          </p:cNvGraphicFramePr>
          <p:nvPr>
            <p:ph idx="1"/>
          </p:nvPr>
        </p:nvGraphicFramePr>
        <p:xfrm>
          <a:off x="457200" y="1600200"/>
          <a:ext cx="8229600" cy="3606800"/>
        </p:xfrm>
        <a:graphic>
          <a:graphicData uri="http://schemas.openxmlformats.org/drawingml/2006/table">
            <a:tbl>
              <a:tblPr/>
              <a:tblGrid>
                <a:gridCol w="1090613">
                  <a:extLst>
                    <a:ext uri="{9D8B030D-6E8A-4147-A177-3AD203B41FA5}">
                      <a16:colId xmlns="" xmlns:a16="http://schemas.microsoft.com/office/drawing/2014/main" val="20000"/>
                    </a:ext>
                  </a:extLst>
                </a:gridCol>
                <a:gridCol w="1800225">
                  <a:extLst>
                    <a:ext uri="{9D8B030D-6E8A-4147-A177-3AD203B41FA5}">
                      <a16:colId xmlns="" xmlns:a16="http://schemas.microsoft.com/office/drawing/2014/main" val="20001"/>
                    </a:ext>
                  </a:extLst>
                </a:gridCol>
                <a:gridCol w="2046287">
                  <a:extLst>
                    <a:ext uri="{9D8B030D-6E8A-4147-A177-3AD203B41FA5}">
                      <a16:colId xmlns="" xmlns:a16="http://schemas.microsoft.com/office/drawing/2014/main" val="20002"/>
                    </a:ext>
                  </a:extLst>
                </a:gridCol>
                <a:gridCol w="1646238">
                  <a:extLst>
                    <a:ext uri="{9D8B030D-6E8A-4147-A177-3AD203B41FA5}">
                      <a16:colId xmlns="" xmlns:a16="http://schemas.microsoft.com/office/drawing/2014/main" val="20003"/>
                    </a:ext>
                  </a:extLst>
                </a:gridCol>
                <a:gridCol w="1646237">
                  <a:extLst>
                    <a:ext uri="{9D8B030D-6E8A-4147-A177-3AD203B41FA5}">
                      <a16:colId xmlns="" xmlns:a16="http://schemas.microsoft.com/office/drawing/2014/main" val="20004"/>
                    </a:ext>
                  </a:extLst>
                </a:gridCol>
              </a:tblGrid>
              <a:tr h="749300">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Verdana" pitchFamily="34" charset="0"/>
                          <a:ea typeface="MS PGothic" pitchFamily="34" charset="-128"/>
                        </a:rPr>
                        <a:t>Height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Verdana" pitchFamily="34" charset="0"/>
                          <a:ea typeface="MS PGothic" pitchFamily="34" charset="-128"/>
                        </a:rPr>
                        <a:t>Overweight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Verdana" pitchFamily="34" charset="0"/>
                          <a:ea typeface="MS PGothic" pitchFamily="34" charset="-128"/>
                        </a:rPr>
                        <a:t>BMI 25-30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Verdana" pitchFamily="34" charset="0"/>
                          <a:ea typeface="MS PGothic" pitchFamily="34" charset="-128"/>
                        </a:rPr>
                        <a:t>Obese I</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Verdana" pitchFamily="34" charset="0"/>
                          <a:ea typeface="MS PGothic" pitchFamily="34" charset="-128"/>
                        </a:rPr>
                        <a:t>BMI 30-35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Verdana" pitchFamily="34" charset="0"/>
                          <a:ea typeface="MS PGothic" pitchFamily="34" charset="-128"/>
                        </a:rPr>
                        <a:t>Obesity II</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Verdana" pitchFamily="34" charset="0"/>
                          <a:ea typeface="MS PGothic" pitchFamily="34" charset="-128"/>
                        </a:rPr>
                        <a:t>BMI 35-40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Verdana" pitchFamily="34" charset="0"/>
                          <a:ea typeface="MS PGothic" pitchFamily="34" charset="-128"/>
                        </a:rPr>
                        <a:t>Obesity III</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Verdana" pitchFamily="34" charset="0"/>
                          <a:ea typeface="MS PGothic" pitchFamily="34" charset="-128"/>
                        </a:rPr>
                        <a:t>BMI 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571500">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Verdana" pitchFamily="34" charset="0"/>
                          <a:ea typeface="MS PGothic" pitchFamily="34" charset="-128"/>
                        </a:rPr>
                        <a:t>5’3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10 st. 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12 st. 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14 st. 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16 st. 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1"/>
                  </a:ext>
                </a:extLst>
              </a:tr>
              <a:tr h="571500">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Verdana" pitchFamily="34" charset="0"/>
                          <a:ea typeface="MS PGothic" pitchFamily="34" charset="-128"/>
                        </a:rPr>
                        <a:t>5’6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11 st. 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13 st.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15 st. 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17 st. 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 xmlns:a16="http://schemas.microsoft.com/office/drawing/2014/main" val="10002"/>
                  </a:ext>
                </a:extLst>
              </a:tr>
              <a:tr h="571500">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Verdana" pitchFamily="34" charset="0"/>
                          <a:ea typeface="MS PGothic" pitchFamily="34" charset="-128"/>
                        </a:rPr>
                        <a:t>5’9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12st. 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14 st. 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16 st. 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19 st.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3"/>
                  </a:ext>
                </a:extLst>
              </a:tr>
              <a:tr h="571500">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Verdana" pitchFamily="34" charset="0"/>
                          <a:ea typeface="MS PGothic" pitchFamily="34" charset="-128"/>
                        </a:rPr>
                        <a:t>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13st. 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15 st. 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18 st. 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21 st. 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 xmlns:a16="http://schemas.microsoft.com/office/drawing/2014/main" val="10004"/>
                  </a:ext>
                </a:extLst>
              </a:tr>
              <a:tr h="571500">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Verdana" pitchFamily="34" charset="0"/>
                          <a:ea typeface="MS PGothic" pitchFamily="34" charset="-128"/>
                        </a:rPr>
                        <a:t>6’3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14 st. 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16 st. 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20 st. 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23 st. 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5"/>
                  </a:ext>
                </a:extLst>
              </a:tr>
            </a:tbl>
          </a:graphicData>
        </a:graphic>
      </p:graphicFrame>
      <p:sp>
        <p:nvSpPr>
          <p:cNvPr id="6191" name="Rectangle 1">
            <a:extLst>
              <a:ext uri="{FF2B5EF4-FFF2-40B4-BE49-F238E27FC236}">
                <a16:creationId xmlns="" xmlns:a16="http://schemas.microsoft.com/office/drawing/2014/main" id="{A527C004-E703-4A54-A796-2563A3994445}"/>
              </a:ext>
            </a:extLst>
          </p:cNvPr>
          <p:cNvSpPr>
            <a:spLocks noChangeArrowheads="1"/>
          </p:cNvSpPr>
          <p:nvPr/>
        </p:nvSpPr>
        <p:spPr bwMode="auto">
          <a:xfrm>
            <a:off x="6786563" y="6153150"/>
            <a:ext cx="2339975" cy="692150"/>
          </a:xfrm>
          <a:prstGeom prst="rect">
            <a:avLst/>
          </a:prstGeom>
          <a:solidFill>
            <a:schemeClr val="bg1"/>
          </a:solidFill>
          <a:ln w="9525">
            <a:solidFill>
              <a:schemeClr val="bg1"/>
            </a:solidFill>
            <a:round/>
            <a:headEnd/>
            <a:tailEnd/>
          </a:ln>
        </p:spPr>
        <p:txBody>
          <a:bodyPr/>
          <a:lstStyle>
            <a:lvl1pPr>
              <a:spcBef>
                <a:spcPct val="20000"/>
              </a:spcBef>
              <a:buChar char="•"/>
              <a:defRPr sz="2800">
                <a:solidFill>
                  <a:srgbClr val="7DA58F"/>
                </a:solidFill>
                <a:latin typeface="Verdana" panose="020B0604030504040204" pitchFamily="34" charset="0"/>
                <a:ea typeface="MS PGothic" panose="020B0600070205080204" pitchFamily="34" charset="-128"/>
              </a:defRPr>
            </a:lvl1pPr>
            <a:lvl2pPr marL="742950" indent="-285750">
              <a:spcBef>
                <a:spcPct val="20000"/>
              </a:spcBef>
              <a:buChar char="–"/>
              <a:defRPr sz="2400">
                <a:solidFill>
                  <a:srgbClr val="7DA58F"/>
                </a:solidFill>
                <a:latin typeface="Verdana" panose="020B0604030504040204" pitchFamily="34" charset="0"/>
                <a:ea typeface="MS PGothic" panose="020B0600070205080204" pitchFamily="34" charset="-128"/>
              </a:defRPr>
            </a:lvl2pPr>
            <a:lvl3pPr marL="1143000" indent="-228600">
              <a:spcBef>
                <a:spcPct val="20000"/>
              </a:spcBef>
              <a:buChar char="•"/>
              <a:defRPr sz="2000">
                <a:solidFill>
                  <a:srgbClr val="7DA58F"/>
                </a:solidFill>
                <a:latin typeface="Verdana" panose="020B0604030504040204" pitchFamily="34" charset="0"/>
                <a:ea typeface="MS PGothic" panose="020B0600070205080204" pitchFamily="34" charset="-128"/>
              </a:defRPr>
            </a:lvl3pPr>
            <a:lvl4pPr marL="1600200" indent="-228600">
              <a:spcBef>
                <a:spcPct val="20000"/>
              </a:spcBef>
              <a:buChar char="–"/>
              <a:defRPr>
                <a:solidFill>
                  <a:srgbClr val="7DA58F"/>
                </a:solidFill>
                <a:latin typeface="Verdana" panose="020B0604030504040204" pitchFamily="34" charset="0"/>
                <a:ea typeface="MS PGothic" panose="020B0600070205080204" pitchFamily="34" charset="-128"/>
              </a:defRPr>
            </a:lvl4pPr>
            <a:lvl5pPr marL="2057400" indent="-228600">
              <a:spcBef>
                <a:spcPct val="20000"/>
              </a:spcBef>
              <a:buChar char="»"/>
              <a:defRPr>
                <a:solidFill>
                  <a:srgbClr val="7DA58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9pPr>
          </a:lstStyle>
          <a:p>
            <a:pPr>
              <a:spcBef>
                <a:spcPct val="0"/>
              </a:spcBef>
              <a:buFontTx/>
              <a:buNone/>
            </a:pPr>
            <a:endParaRPr lang="en-US" altLang="en-US" sz="2200">
              <a:solidFill>
                <a:schemeClr val="tx1"/>
              </a:solidFill>
              <a:latin typeface="Arial" panose="020B0604020202020204" pitchFamily="34" charset="0"/>
            </a:endParaRPr>
          </a:p>
        </p:txBody>
      </p:sp>
      <p:pic>
        <p:nvPicPr>
          <p:cNvPr id="6192" name="Picture 2" descr="Image result for thames valley weight loss">
            <a:extLst>
              <a:ext uri="{FF2B5EF4-FFF2-40B4-BE49-F238E27FC236}">
                <a16:creationId xmlns="" xmlns:a16="http://schemas.microsoft.com/office/drawing/2014/main" id="{AB25198B-661E-4DCF-AADE-A4BAA00644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1163" y="6091238"/>
            <a:ext cx="2236787"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3" name="Picture 9">
            <a:extLst>
              <a:ext uri="{FF2B5EF4-FFF2-40B4-BE49-F238E27FC236}">
                <a16:creationId xmlns="" xmlns:a16="http://schemas.microsoft.com/office/drawing/2014/main" id="{99E4EB10-76CD-45C8-BF5F-55EE6C70DA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6145213"/>
            <a:ext cx="25288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94" name="Rectangle 7">
            <a:extLst>
              <a:ext uri="{FF2B5EF4-FFF2-40B4-BE49-F238E27FC236}">
                <a16:creationId xmlns="" xmlns:a16="http://schemas.microsoft.com/office/drawing/2014/main" id="{78A2BC0F-6068-45C4-84F0-1CB01C219F8F}"/>
              </a:ext>
            </a:extLst>
          </p:cNvPr>
          <p:cNvSpPr>
            <a:spLocks noChangeArrowheads="1"/>
          </p:cNvSpPr>
          <p:nvPr/>
        </p:nvSpPr>
        <p:spPr bwMode="auto">
          <a:xfrm>
            <a:off x="3348038" y="1600200"/>
            <a:ext cx="5338762" cy="3606800"/>
          </a:xfrm>
          <a:prstGeom prst="rect">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rgbClr val="7DA58F"/>
                </a:solidFill>
                <a:latin typeface="Verdana" panose="020B0604030504040204" pitchFamily="34" charset="0"/>
                <a:ea typeface="MS PGothic" panose="020B0600070205080204" pitchFamily="34" charset="-128"/>
              </a:defRPr>
            </a:lvl1pPr>
            <a:lvl2pPr marL="742950" indent="-285750">
              <a:spcBef>
                <a:spcPct val="20000"/>
              </a:spcBef>
              <a:buChar char="–"/>
              <a:defRPr sz="2400">
                <a:solidFill>
                  <a:srgbClr val="7DA58F"/>
                </a:solidFill>
                <a:latin typeface="Verdana" panose="020B0604030504040204" pitchFamily="34" charset="0"/>
                <a:ea typeface="MS PGothic" panose="020B0600070205080204" pitchFamily="34" charset="-128"/>
              </a:defRPr>
            </a:lvl2pPr>
            <a:lvl3pPr marL="1143000" indent="-228600">
              <a:spcBef>
                <a:spcPct val="20000"/>
              </a:spcBef>
              <a:buChar char="•"/>
              <a:defRPr sz="2000">
                <a:solidFill>
                  <a:srgbClr val="7DA58F"/>
                </a:solidFill>
                <a:latin typeface="Verdana" panose="020B0604030504040204" pitchFamily="34" charset="0"/>
                <a:ea typeface="MS PGothic" panose="020B0600070205080204" pitchFamily="34" charset="-128"/>
              </a:defRPr>
            </a:lvl3pPr>
            <a:lvl4pPr marL="1600200" indent="-228600">
              <a:spcBef>
                <a:spcPct val="20000"/>
              </a:spcBef>
              <a:buChar char="–"/>
              <a:defRPr>
                <a:solidFill>
                  <a:srgbClr val="7DA58F"/>
                </a:solidFill>
                <a:latin typeface="Verdana" panose="020B0604030504040204" pitchFamily="34" charset="0"/>
                <a:ea typeface="MS PGothic" panose="020B0600070205080204" pitchFamily="34" charset="-128"/>
              </a:defRPr>
            </a:lvl4pPr>
            <a:lvl5pPr marL="2057400" indent="-228600">
              <a:spcBef>
                <a:spcPct val="20000"/>
              </a:spcBef>
              <a:buChar char="»"/>
              <a:defRPr>
                <a:solidFill>
                  <a:srgbClr val="7DA58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9pPr>
          </a:lstStyle>
          <a:p>
            <a:pPr>
              <a:spcBef>
                <a:spcPct val="0"/>
              </a:spcBef>
              <a:buFontTx/>
              <a:buNone/>
            </a:pPr>
            <a:endParaRPr lang="en-US" altLang="en-US" sz="2200">
              <a:solidFill>
                <a:schemeClr val="tx1"/>
              </a:solidFill>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idx="4294967295"/>
          </p:nvPr>
        </p:nvSpPr>
        <p:spPr>
          <a:xfrm>
            <a:off x="762000" y="4495800"/>
            <a:ext cx="7924800" cy="1676400"/>
          </a:xfrm>
        </p:spPr>
        <p:txBody>
          <a:bodyPr/>
          <a:lstStyle/>
          <a:p>
            <a:pPr algn="ctr" eaLnBrk="1" hangingPunct="1">
              <a:defRPr/>
            </a:pPr>
            <a:r>
              <a:rPr lang="en-US" sz="1900" b="1" dirty="0">
                <a:solidFill>
                  <a:srgbClr val="0033CC"/>
                </a:solidFill>
                <a:effectLst>
                  <a:outerShdw blurRad="38100" dist="38100" dir="2700000" algn="tl">
                    <a:srgbClr val="C0C0C0"/>
                  </a:outerShdw>
                </a:effectLst>
                <a:latin typeface="Calibri" panose="020F0502020204030204" pitchFamily="34" charset="0"/>
                <a:cs typeface="Arial" charset="0"/>
              </a:rPr>
              <a:t/>
            </a:r>
            <a:br>
              <a:rPr lang="en-US" sz="1900" b="1" dirty="0">
                <a:solidFill>
                  <a:srgbClr val="0033CC"/>
                </a:solidFill>
                <a:effectLst>
                  <a:outerShdw blurRad="38100" dist="38100" dir="2700000" algn="tl">
                    <a:srgbClr val="C0C0C0"/>
                  </a:outerShdw>
                </a:effectLst>
                <a:latin typeface="Calibri" panose="020F0502020204030204" pitchFamily="34" charset="0"/>
                <a:cs typeface="Arial" charset="0"/>
              </a:rPr>
            </a:br>
            <a:r>
              <a:rPr lang="en-US" sz="4200" b="1" dirty="0">
                <a:solidFill>
                  <a:srgbClr val="0033CC"/>
                </a:solidFill>
                <a:effectLst>
                  <a:outerShdw blurRad="38100" dist="38100" dir="2700000" algn="tl">
                    <a:srgbClr val="000000">
                      <a:alpha val="43137"/>
                    </a:srgbClr>
                  </a:outerShdw>
                </a:effectLst>
                <a:latin typeface="Calibri" panose="020F0502020204030204" pitchFamily="34" charset="0"/>
                <a:cs typeface="Arial" charset="0"/>
              </a:rPr>
              <a:t>Goring &amp; Woodcote Medical Practice PPG Open Meeting</a:t>
            </a:r>
          </a:p>
        </p:txBody>
      </p:sp>
      <p:sp>
        <p:nvSpPr>
          <p:cNvPr id="27651" name="Text Box 4"/>
          <p:cNvSpPr txBox="1">
            <a:spLocks noChangeArrowheads="1"/>
          </p:cNvSpPr>
          <p:nvPr/>
        </p:nvSpPr>
        <p:spPr bwMode="auto">
          <a:xfrm>
            <a:off x="762000" y="6361113"/>
            <a:ext cx="3240703" cy="338554"/>
          </a:xfrm>
          <a:prstGeom prst="rect">
            <a:avLst/>
          </a:prstGeom>
          <a:noFill/>
          <a:ln w="9525">
            <a:noFill/>
            <a:miter lim="800000"/>
            <a:headEnd/>
            <a:tailEnd/>
          </a:ln>
          <a:effectLst>
            <a:prstShdw prst="shdw13" dist="53882" dir="13500000">
              <a:schemeClr val="bg2">
                <a:alpha val="50000"/>
              </a:schemeClr>
            </a:prstShdw>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0033CC"/>
                </a:solidFill>
                <a:effectLst>
                  <a:outerShdw blurRad="38100" dist="38100" dir="2700000" algn="tl">
                    <a:srgbClr val="000000">
                      <a:alpha val="43137"/>
                    </a:srgbClr>
                  </a:outerShdw>
                </a:effectLst>
                <a:uLnTx/>
                <a:uFillTx/>
                <a:latin typeface="Arial" charset="0"/>
                <a:ea typeface="+mn-ea"/>
                <a:cs typeface="+mn-cs"/>
              </a:rPr>
              <a:t>4 November 2017</a:t>
            </a:r>
          </a:p>
        </p:txBody>
      </p:sp>
      <p:sp>
        <p:nvSpPr>
          <p:cNvPr id="2" name="TextBox 1"/>
          <p:cNvSpPr txBox="1"/>
          <p:nvPr/>
        </p:nvSpPr>
        <p:spPr>
          <a:xfrm>
            <a:off x="5181600" y="533400"/>
            <a:ext cx="3810000" cy="101566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6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charset="0"/>
                <a:ea typeface="+mn-ea"/>
                <a:cs typeface="+mn-cs"/>
              </a:rPr>
              <a:t>OBESITY</a:t>
            </a:r>
          </a:p>
        </p:txBody>
      </p:sp>
      <p:pic>
        <p:nvPicPr>
          <p:cNvPr id="105474" name="Picture 2" descr="C:\Users\Julia.Beasley\AppData\Local\Microsoft\Windows\Temporary Internet Files\Content.IE5\R47P3UKA\fil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274" y="1905000"/>
            <a:ext cx="2152650" cy="28057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0" y="2273864"/>
            <a:ext cx="4267200" cy="144655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Presented by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Dr Andy Goode</a:t>
            </a:r>
          </a:p>
        </p:txBody>
      </p:sp>
    </p:spTree>
    <p:extLst>
      <p:ext uri="{BB962C8B-B14F-4D97-AF65-F5344CB8AC3E}">
        <p14:creationId xmlns:p14="http://schemas.microsoft.com/office/powerpoint/2010/main" val="206885675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 xmlns:a16="http://schemas.microsoft.com/office/drawing/2014/main" id="{BB35E2E3-A63F-4001-9E6E-FC458730148B}"/>
              </a:ext>
            </a:extLst>
          </p:cNvPr>
          <p:cNvSpPr>
            <a:spLocks noGrp="1"/>
          </p:cNvSpPr>
          <p:nvPr>
            <p:ph type="title"/>
          </p:nvPr>
        </p:nvSpPr>
        <p:spPr/>
        <p:txBody>
          <a:bodyPr/>
          <a:lstStyle/>
          <a:p>
            <a:r>
              <a:rPr lang="en-GB" altLang="en-US"/>
              <a:t>Tier 3 weight loss</a:t>
            </a:r>
          </a:p>
        </p:txBody>
      </p:sp>
      <p:sp>
        <p:nvSpPr>
          <p:cNvPr id="7171" name="Content Placeholder 2">
            <a:extLst>
              <a:ext uri="{FF2B5EF4-FFF2-40B4-BE49-F238E27FC236}">
                <a16:creationId xmlns="" xmlns:a16="http://schemas.microsoft.com/office/drawing/2014/main" id="{426C9453-84DD-450E-A778-A4AD1846D205}"/>
              </a:ext>
            </a:extLst>
          </p:cNvPr>
          <p:cNvSpPr>
            <a:spLocks noGrp="1"/>
          </p:cNvSpPr>
          <p:nvPr>
            <p:ph idx="1"/>
          </p:nvPr>
        </p:nvSpPr>
        <p:spPr/>
        <p:txBody>
          <a:bodyPr/>
          <a:lstStyle/>
          <a:p>
            <a:r>
              <a:rPr lang="en-GB" altLang="en-US">
                <a:solidFill>
                  <a:schemeClr val="tx1"/>
                </a:solidFill>
              </a:rPr>
              <a:t>Up to 77,000 people in West Berkshire.</a:t>
            </a:r>
          </a:p>
          <a:p>
            <a:endParaRPr lang="en-GB" altLang="en-US">
              <a:solidFill>
                <a:schemeClr val="tx1"/>
              </a:solidFill>
            </a:endParaRPr>
          </a:p>
          <a:p>
            <a:r>
              <a:rPr lang="en-GB" altLang="en-US">
                <a:solidFill>
                  <a:schemeClr val="tx1"/>
                </a:solidFill>
              </a:rPr>
              <a:t>Not currently available</a:t>
            </a:r>
          </a:p>
          <a:p>
            <a:endParaRPr lang="en-GB" altLang="en-US">
              <a:solidFill>
                <a:schemeClr val="tx1"/>
              </a:solidFill>
            </a:endParaRPr>
          </a:p>
          <a:p>
            <a:r>
              <a:rPr lang="en-GB" altLang="en-US">
                <a:solidFill>
                  <a:schemeClr val="tx1"/>
                </a:solidFill>
              </a:rPr>
              <a:t>Who gets priority?</a:t>
            </a:r>
          </a:p>
          <a:p>
            <a:endParaRPr lang="en-GB" altLang="en-US"/>
          </a:p>
        </p:txBody>
      </p:sp>
      <p:sp>
        <p:nvSpPr>
          <p:cNvPr id="7172" name="Rectangle 1">
            <a:extLst>
              <a:ext uri="{FF2B5EF4-FFF2-40B4-BE49-F238E27FC236}">
                <a16:creationId xmlns="" xmlns:a16="http://schemas.microsoft.com/office/drawing/2014/main" id="{10667679-3A51-443A-BA9A-9E21EE23F370}"/>
              </a:ext>
            </a:extLst>
          </p:cNvPr>
          <p:cNvSpPr>
            <a:spLocks noChangeArrowheads="1"/>
          </p:cNvSpPr>
          <p:nvPr/>
        </p:nvSpPr>
        <p:spPr bwMode="auto">
          <a:xfrm>
            <a:off x="6786563" y="6153150"/>
            <a:ext cx="2339975" cy="692150"/>
          </a:xfrm>
          <a:prstGeom prst="rect">
            <a:avLst/>
          </a:prstGeom>
          <a:solidFill>
            <a:schemeClr val="bg1"/>
          </a:solidFill>
          <a:ln w="9525">
            <a:solidFill>
              <a:schemeClr val="bg1"/>
            </a:solidFill>
            <a:round/>
            <a:headEnd/>
            <a:tailEnd/>
          </a:ln>
        </p:spPr>
        <p:txBody>
          <a:bodyPr/>
          <a:lstStyle>
            <a:lvl1pPr>
              <a:spcBef>
                <a:spcPct val="20000"/>
              </a:spcBef>
              <a:buChar char="•"/>
              <a:defRPr sz="2800">
                <a:solidFill>
                  <a:srgbClr val="7DA58F"/>
                </a:solidFill>
                <a:latin typeface="Verdana" panose="020B0604030504040204" pitchFamily="34" charset="0"/>
                <a:ea typeface="MS PGothic" panose="020B0600070205080204" pitchFamily="34" charset="-128"/>
              </a:defRPr>
            </a:lvl1pPr>
            <a:lvl2pPr marL="742950" indent="-285750">
              <a:spcBef>
                <a:spcPct val="20000"/>
              </a:spcBef>
              <a:buChar char="–"/>
              <a:defRPr sz="2400">
                <a:solidFill>
                  <a:srgbClr val="7DA58F"/>
                </a:solidFill>
                <a:latin typeface="Verdana" panose="020B0604030504040204" pitchFamily="34" charset="0"/>
                <a:ea typeface="MS PGothic" panose="020B0600070205080204" pitchFamily="34" charset="-128"/>
              </a:defRPr>
            </a:lvl2pPr>
            <a:lvl3pPr marL="1143000" indent="-228600">
              <a:spcBef>
                <a:spcPct val="20000"/>
              </a:spcBef>
              <a:buChar char="•"/>
              <a:defRPr sz="2000">
                <a:solidFill>
                  <a:srgbClr val="7DA58F"/>
                </a:solidFill>
                <a:latin typeface="Verdana" panose="020B0604030504040204" pitchFamily="34" charset="0"/>
                <a:ea typeface="MS PGothic" panose="020B0600070205080204" pitchFamily="34" charset="-128"/>
              </a:defRPr>
            </a:lvl3pPr>
            <a:lvl4pPr marL="1600200" indent="-228600">
              <a:spcBef>
                <a:spcPct val="20000"/>
              </a:spcBef>
              <a:buChar char="–"/>
              <a:defRPr>
                <a:solidFill>
                  <a:srgbClr val="7DA58F"/>
                </a:solidFill>
                <a:latin typeface="Verdana" panose="020B0604030504040204" pitchFamily="34" charset="0"/>
                <a:ea typeface="MS PGothic" panose="020B0600070205080204" pitchFamily="34" charset="-128"/>
              </a:defRPr>
            </a:lvl4pPr>
            <a:lvl5pPr marL="2057400" indent="-228600">
              <a:spcBef>
                <a:spcPct val="20000"/>
              </a:spcBef>
              <a:buChar char="»"/>
              <a:defRPr>
                <a:solidFill>
                  <a:srgbClr val="7DA58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9pPr>
          </a:lstStyle>
          <a:p>
            <a:pPr>
              <a:spcBef>
                <a:spcPct val="0"/>
              </a:spcBef>
              <a:buFontTx/>
              <a:buNone/>
            </a:pPr>
            <a:endParaRPr lang="en-US" altLang="en-US" sz="2200">
              <a:solidFill>
                <a:schemeClr val="tx1"/>
              </a:solidFill>
              <a:latin typeface="Arial" panose="020B0604020202020204" pitchFamily="34" charset="0"/>
            </a:endParaRPr>
          </a:p>
        </p:txBody>
      </p:sp>
      <p:pic>
        <p:nvPicPr>
          <p:cNvPr id="7173" name="Picture 2" descr="Image result for thames valley weight loss">
            <a:extLst>
              <a:ext uri="{FF2B5EF4-FFF2-40B4-BE49-F238E27FC236}">
                <a16:creationId xmlns="" xmlns:a16="http://schemas.microsoft.com/office/drawing/2014/main" id="{334554EA-EA84-44FC-9E3B-CD32BFF2C8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1163" y="6091238"/>
            <a:ext cx="2236787"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9">
            <a:extLst>
              <a:ext uri="{FF2B5EF4-FFF2-40B4-BE49-F238E27FC236}">
                <a16:creationId xmlns="" xmlns:a16="http://schemas.microsoft.com/office/drawing/2014/main" id="{51DF43E1-D9FF-4DFD-A201-0EFA9C03B0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6145213"/>
            <a:ext cx="25288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 xmlns:a16="http://schemas.microsoft.com/office/drawing/2014/main" id="{4391A0B2-4221-4F4A-8FEE-9CF73186D754}"/>
              </a:ext>
            </a:extLst>
          </p:cNvPr>
          <p:cNvSpPr>
            <a:spLocks noGrp="1"/>
          </p:cNvSpPr>
          <p:nvPr>
            <p:ph type="title"/>
          </p:nvPr>
        </p:nvSpPr>
        <p:spPr/>
        <p:txBody>
          <a:bodyPr/>
          <a:lstStyle/>
          <a:p>
            <a:r>
              <a:rPr lang="en-GB" altLang="en-US"/>
              <a:t>BMI</a:t>
            </a:r>
          </a:p>
        </p:txBody>
      </p:sp>
      <p:graphicFrame>
        <p:nvGraphicFramePr>
          <p:cNvPr id="3" name="Content Placeholder 2">
            <a:extLst>
              <a:ext uri="{FF2B5EF4-FFF2-40B4-BE49-F238E27FC236}">
                <a16:creationId xmlns="" xmlns:a16="http://schemas.microsoft.com/office/drawing/2014/main" id="{FC5B4C12-8BDF-441E-A52E-BBF41B2AEC2C}"/>
              </a:ext>
            </a:extLst>
          </p:cNvPr>
          <p:cNvGraphicFramePr>
            <a:graphicFrameLocks noGrp="1"/>
          </p:cNvGraphicFramePr>
          <p:nvPr>
            <p:ph idx="1"/>
          </p:nvPr>
        </p:nvGraphicFramePr>
        <p:xfrm>
          <a:off x="457200" y="1600200"/>
          <a:ext cx="8229600" cy="3606800"/>
        </p:xfrm>
        <a:graphic>
          <a:graphicData uri="http://schemas.openxmlformats.org/drawingml/2006/table">
            <a:tbl>
              <a:tblPr/>
              <a:tblGrid>
                <a:gridCol w="1090613">
                  <a:extLst>
                    <a:ext uri="{9D8B030D-6E8A-4147-A177-3AD203B41FA5}">
                      <a16:colId xmlns="" xmlns:a16="http://schemas.microsoft.com/office/drawing/2014/main" val="20000"/>
                    </a:ext>
                  </a:extLst>
                </a:gridCol>
                <a:gridCol w="1800225">
                  <a:extLst>
                    <a:ext uri="{9D8B030D-6E8A-4147-A177-3AD203B41FA5}">
                      <a16:colId xmlns="" xmlns:a16="http://schemas.microsoft.com/office/drawing/2014/main" val="20001"/>
                    </a:ext>
                  </a:extLst>
                </a:gridCol>
                <a:gridCol w="2046287">
                  <a:extLst>
                    <a:ext uri="{9D8B030D-6E8A-4147-A177-3AD203B41FA5}">
                      <a16:colId xmlns="" xmlns:a16="http://schemas.microsoft.com/office/drawing/2014/main" val="20002"/>
                    </a:ext>
                  </a:extLst>
                </a:gridCol>
                <a:gridCol w="1646238">
                  <a:extLst>
                    <a:ext uri="{9D8B030D-6E8A-4147-A177-3AD203B41FA5}">
                      <a16:colId xmlns="" xmlns:a16="http://schemas.microsoft.com/office/drawing/2014/main" val="20003"/>
                    </a:ext>
                  </a:extLst>
                </a:gridCol>
                <a:gridCol w="1646237">
                  <a:extLst>
                    <a:ext uri="{9D8B030D-6E8A-4147-A177-3AD203B41FA5}">
                      <a16:colId xmlns="" xmlns:a16="http://schemas.microsoft.com/office/drawing/2014/main" val="20004"/>
                    </a:ext>
                  </a:extLst>
                </a:gridCol>
              </a:tblGrid>
              <a:tr h="749300">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Verdana" pitchFamily="34" charset="0"/>
                          <a:ea typeface="MS PGothic" pitchFamily="34" charset="-128"/>
                        </a:rPr>
                        <a:t>Height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Verdana" pitchFamily="34" charset="0"/>
                          <a:ea typeface="MS PGothic" pitchFamily="34" charset="-128"/>
                        </a:rPr>
                        <a:t>Overweight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Verdana" pitchFamily="34" charset="0"/>
                          <a:ea typeface="MS PGothic" pitchFamily="34" charset="-128"/>
                        </a:rPr>
                        <a:t>BMI 25-30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Verdana" pitchFamily="34" charset="0"/>
                          <a:ea typeface="MS PGothic" pitchFamily="34" charset="-128"/>
                        </a:rPr>
                        <a:t>Obese I</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Verdana" pitchFamily="34" charset="0"/>
                          <a:ea typeface="MS PGothic" pitchFamily="34" charset="-128"/>
                        </a:rPr>
                        <a:t>BMI 30-35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Verdana" pitchFamily="34" charset="0"/>
                          <a:ea typeface="MS PGothic" pitchFamily="34" charset="-128"/>
                        </a:rPr>
                        <a:t>Obesity II</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Verdana" pitchFamily="34" charset="0"/>
                          <a:ea typeface="MS PGothic" pitchFamily="34" charset="-128"/>
                        </a:rPr>
                        <a:t>BMI 35-40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Verdana" pitchFamily="34" charset="0"/>
                          <a:ea typeface="MS PGothic" pitchFamily="34" charset="-128"/>
                        </a:rPr>
                        <a:t>Obesity III</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Verdana" pitchFamily="34" charset="0"/>
                          <a:ea typeface="MS PGothic" pitchFamily="34" charset="-128"/>
                        </a:rPr>
                        <a:t>BMI 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571500">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Verdana" pitchFamily="34" charset="0"/>
                          <a:ea typeface="MS PGothic" pitchFamily="34" charset="-128"/>
                        </a:rPr>
                        <a:t>5’3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10 st. 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12 st. 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14 st. 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16 st. 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1"/>
                  </a:ext>
                </a:extLst>
              </a:tr>
              <a:tr h="571500">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Verdana" pitchFamily="34" charset="0"/>
                          <a:ea typeface="MS PGothic" pitchFamily="34" charset="-128"/>
                        </a:rPr>
                        <a:t>5’6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11 st. 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13 st.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15 st. 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17 st. 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 xmlns:a16="http://schemas.microsoft.com/office/drawing/2014/main" val="10002"/>
                  </a:ext>
                </a:extLst>
              </a:tr>
              <a:tr h="571500">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Verdana" pitchFamily="34" charset="0"/>
                          <a:ea typeface="MS PGothic" pitchFamily="34" charset="-128"/>
                        </a:rPr>
                        <a:t>5’9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12st. 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14 st. 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16 st. 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19 st.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3"/>
                  </a:ext>
                </a:extLst>
              </a:tr>
              <a:tr h="571500">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Verdana" pitchFamily="34" charset="0"/>
                          <a:ea typeface="MS PGothic" pitchFamily="34" charset="-128"/>
                        </a:rPr>
                        <a:t>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13st. 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15 st. 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18 st. 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21 st. 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 xmlns:a16="http://schemas.microsoft.com/office/drawing/2014/main" val="10004"/>
                  </a:ext>
                </a:extLst>
              </a:tr>
              <a:tr h="571500">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Verdana" pitchFamily="34" charset="0"/>
                          <a:ea typeface="MS PGothic" pitchFamily="34" charset="-128"/>
                        </a:rPr>
                        <a:t>6’3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14 st. 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16 st. 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20 st. 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23 st. 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5"/>
                  </a:ext>
                </a:extLst>
              </a:tr>
            </a:tbl>
          </a:graphicData>
        </a:graphic>
      </p:graphicFrame>
      <p:sp>
        <p:nvSpPr>
          <p:cNvPr id="8239" name="Rectangle 1">
            <a:extLst>
              <a:ext uri="{FF2B5EF4-FFF2-40B4-BE49-F238E27FC236}">
                <a16:creationId xmlns="" xmlns:a16="http://schemas.microsoft.com/office/drawing/2014/main" id="{F7C5C1D2-3F01-48AD-A533-4612986C67BF}"/>
              </a:ext>
            </a:extLst>
          </p:cNvPr>
          <p:cNvSpPr>
            <a:spLocks noChangeArrowheads="1"/>
          </p:cNvSpPr>
          <p:nvPr/>
        </p:nvSpPr>
        <p:spPr bwMode="auto">
          <a:xfrm>
            <a:off x="6786563" y="6153150"/>
            <a:ext cx="2339975" cy="692150"/>
          </a:xfrm>
          <a:prstGeom prst="rect">
            <a:avLst/>
          </a:prstGeom>
          <a:solidFill>
            <a:schemeClr val="bg1"/>
          </a:solidFill>
          <a:ln w="9525">
            <a:solidFill>
              <a:schemeClr val="bg1"/>
            </a:solidFill>
            <a:round/>
            <a:headEnd/>
            <a:tailEnd/>
          </a:ln>
        </p:spPr>
        <p:txBody>
          <a:bodyPr/>
          <a:lstStyle>
            <a:lvl1pPr>
              <a:spcBef>
                <a:spcPct val="20000"/>
              </a:spcBef>
              <a:buChar char="•"/>
              <a:defRPr sz="2800">
                <a:solidFill>
                  <a:srgbClr val="7DA58F"/>
                </a:solidFill>
                <a:latin typeface="Verdana" panose="020B0604030504040204" pitchFamily="34" charset="0"/>
                <a:ea typeface="MS PGothic" panose="020B0600070205080204" pitchFamily="34" charset="-128"/>
              </a:defRPr>
            </a:lvl1pPr>
            <a:lvl2pPr marL="742950" indent="-285750">
              <a:spcBef>
                <a:spcPct val="20000"/>
              </a:spcBef>
              <a:buChar char="–"/>
              <a:defRPr sz="2400">
                <a:solidFill>
                  <a:srgbClr val="7DA58F"/>
                </a:solidFill>
                <a:latin typeface="Verdana" panose="020B0604030504040204" pitchFamily="34" charset="0"/>
                <a:ea typeface="MS PGothic" panose="020B0600070205080204" pitchFamily="34" charset="-128"/>
              </a:defRPr>
            </a:lvl2pPr>
            <a:lvl3pPr marL="1143000" indent="-228600">
              <a:spcBef>
                <a:spcPct val="20000"/>
              </a:spcBef>
              <a:buChar char="•"/>
              <a:defRPr sz="2000">
                <a:solidFill>
                  <a:srgbClr val="7DA58F"/>
                </a:solidFill>
                <a:latin typeface="Verdana" panose="020B0604030504040204" pitchFamily="34" charset="0"/>
                <a:ea typeface="MS PGothic" panose="020B0600070205080204" pitchFamily="34" charset="-128"/>
              </a:defRPr>
            </a:lvl3pPr>
            <a:lvl4pPr marL="1600200" indent="-228600">
              <a:spcBef>
                <a:spcPct val="20000"/>
              </a:spcBef>
              <a:buChar char="–"/>
              <a:defRPr>
                <a:solidFill>
                  <a:srgbClr val="7DA58F"/>
                </a:solidFill>
                <a:latin typeface="Verdana" panose="020B0604030504040204" pitchFamily="34" charset="0"/>
                <a:ea typeface="MS PGothic" panose="020B0600070205080204" pitchFamily="34" charset="-128"/>
              </a:defRPr>
            </a:lvl4pPr>
            <a:lvl5pPr marL="2057400" indent="-228600">
              <a:spcBef>
                <a:spcPct val="20000"/>
              </a:spcBef>
              <a:buChar char="»"/>
              <a:defRPr>
                <a:solidFill>
                  <a:srgbClr val="7DA58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9pPr>
          </a:lstStyle>
          <a:p>
            <a:pPr>
              <a:spcBef>
                <a:spcPct val="0"/>
              </a:spcBef>
              <a:buFontTx/>
              <a:buNone/>
            </a:pPr>
            <a:endParaRPr lang="en-US" altLang="en-US" sz="2200">
              <a:solidFill>
                <a:schemeClr val="tx1"/>
              </a:solidFill>
              <a:latin typeface="Arial" panose="020B0604020202020204" pitchFamily="34" charset="0"/>
            </a:endParaRPr>
          </a:p>
        </p:txBody>
      </p:sp>
      <p:pic>
        <p:nvPicPr>
          <p:cNvPr id="8240" name="Picture 2" descr="Image result for thames valley weight loss">
            <a:extLst>
              <a:ext uri="{FF2B5EF4-FFF2-40B4-BE49-F238E27FC236}">
                <a16:creationId xmlns="" xmlns:a16="http://schemas.microsoft.com/office/drawing/2014/main" id="{F970718E-D299-4AFA-A27B-5AFF44951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1163" y="6091238"/>
            <a:ext cx="2236787"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41" name="Picture 9">
            <a:extLst>
              <a:ext uri="{FF2B5EF4-FFF2-40B4-BE49-F238E27FC236}">
                <a16:creationId xmlns="" xmlns:a16="http://schemas.microsoft.com/office/drawing/2014/main" id="{754D7F36-A0D0-4D50-92F0-396B3C4013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6145213"/>
            <a:ext cx="25288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42" name="Rectangle 7">
            <a:extLst>
              <a:ext uri="{FF2B5EF4-FFF2-40B4-BE49-F238E27FC236}">
                <a16:creationId xmlns="" xmlns:a16="http://schemas.microsoft.com/office/drawing/2014/main" id="{002CB14B-F856-4CC9-8D3D-AC84B33B8E5E}"/>
              </a:ext>
            </a:extLst>
          </p:cNvPr>
          <p:cNvSpPr>
            <a:spLocks noChangeArrowheads="1"/>
          </p:cNvSpPr>
          <p:nvPr/>
        </p:nvSpPr>
        <p:spPr bwMode="auto">
          <a:xfrm>
            <a:off x="5435600" y="1600200"/>
            <a:ext cx="3251200" cy="3606800"/>
          </a:xfrm>
          <a:prstGeom prst="rect">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rgbClr val="7DA58F"/>
                </a:solidFill>
                <a:latin typeface="Verdana" panose="020B0604030504040204" pitchFamily="34" charset="0"/>
                <a:ea typeface="MS PGothic" panose="020B0600070205080204" pitchFamily="34" charset="-128"/>
              </a:defRPr>
            </a:lvl1pPr>
            <a:lvl2pPr marL="742950" indent="-285750">
              <a:spcBef>
                <a:spcPct val="20000"/>
              </a:spcBef>
              <a:buChar char="–"/>
              <a:defRPr sz="2400">
                <a:solidFill>
                  <a:srgbClr val="7DA58F"/>
                </a:solidFill>
                <a:latin typeface="Verdana" panose="020B0604030504040204" pitchFamily="34" charset="0"/>
                <a:ea typeface="MS PGothic" panose="020B0600070205080204" pitchFamily="34" charset="-128"/>
              </a:defRPr>
            </a:lvl2pPr>
            <a:lvl3pPr marL="1143000" indent="-228600">
              <a:spcBef>
                <a:spcPct val="20000"/>
              </a:spcBef>
              <a:buChar char="•"/>
              <a:defRPr sz="2000">
                <a:solidFill>
                  <a:srgbClr val="7DA58F"/>
                </a:solidFill>
                <a:latin typeface="Verdana" panose="020B0604030504040204" pitchFamily="34" charset="0"/>
                <a:ea typeface="MS PGothic" panose="020B0600070205080204" pitchFamily="34" charset="-128"/>
              </a:defRPr>
            </a:lvl3pPr>
            <a:lvl4pPr marL="1600200" indent="-228600">
              <a:spcBef>
                <a:spcPct val="20000"/>
              </a:spcBef>
              <a:buChar char="–"/>
              <a:defRPr>
                <a:solidFill>
                  <a:srgbClr val="7DA58F"/>
                </a:solidFill>
                <a:latin typeface="Verdana" panose="020B0604030504040204" pitchFamily="34" charset="0"/>
                <a:ea typeface="MS PGothic" panose="020B0600070205080204" pitchFamily="34" charset="-128"/>
              </a:defRPr>
            </a:lvl4pPr>
            <a:lvl5pPr marL="2057400" indent="-228600">
              <a:spcBef>
                <a:spcPct val="20000"/>
              </a:spcBef>
              <a:buChar char="»"/>
              <a:defRPr>
                <a:solidFill>
                  <a:srgbClr val="7DA58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9pPr>
          </a:lstStyle>
          <a:p>
            <a:pPr>
              <a:spcBef>
                <a:spcPct val="0"/>
              </a:spcBef>
              <a:buFontTx/>
              <a:buNone/>
            </a:pPr>
            <a:endParaRPr lang="en-US" altLang="en-US" sz="2200">
              <a:solidFill>
                <a:schemeClr val="tx1"/>
              </a:solidFill>
              <a:latin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 xmlns:a16="http://schemas.microsoft.com/office/drawing/2014/main" id="{F13DB614-76AB-42BD-861C-7F3EAC1F7C6D}"/>
              </a:ext>
            </a:extLst>
          </p:cNvPr>
          <p:cNvSpPr>
            <a:spLocks noGrp="1"/>
          </p:cNvSpPr>
          <p:nvPr>
            <p:ph type="title"/>
          </p:nvPr>
        </p:nvSpPr>
        <p:spPr/>
        <p:txBody>
          <a:bodyPr/>
          <a:lstStyle/>
          <a:p>
            <a:r>
              <a:rPr lang="en-GB" altLang="en-US"/>
              <a:t>Tier 3 referral</a:t>
            </a:r>
          </a:p>
        </p:txBody>
      </p:sp>
      <p:sp>
        <p:nvSpPr>
          <p:cNvPr id="9219" name="Rectangle 1">
            <a:extLst>
              <a:ext uri="{FF2B5EF4-FFF2-40B4-BE49-F238E27FC236}">
                <a16:creationId xmlns="" xmlns:a16="http://schemas.microsoft.com/office/drawing/2014/main" id="{838BA4CC-72BF-4387-B9D8-8448CA28C43C}"/>
              </a:ext>
            </a:extLst>
          </p:cNvPr>
          <p:cNvSpPr>
            <a:spLocks noChangeArrowheads="1"/>
          </p:cNvSpPr>
          <p:nvPr/>
        </p:nvSpPr>
        <p:spPr bwMode="auto">
          <a:xfrm>
            <a:off x="6786563" y="6153150"/>
            <a:ext cx="2339975" cy="692150"/>
          </a:xfrm>
          <a:prstGeom prst="rect">
            <a:avLst/>
          </a:prstGeom>
          <a:solidFill>
            <a:schemeClr val="bg1"/>
          </a:solidFill>
          <a:ln w="9525">
            <a:solidFill>
              <a:schemeClr val="bg1"/>
            </a:solidFill>
            <a:round/>
            <a:headEnd/>
            <a:tailEnd/>
          </a:ln>
        </p:spPr>
        <p:txBody>
          <a:bodyPr/>
          <a:lstStyle>
            <a:lvl1pPr>
              <a:spcBef>
                <a:spcPct val="20000"/>
              </a:spcBef>
              <a:buChar char="•"/>
              <a:defRPr sz="2800">
                <a:solidFill>
                  <a:srgbClr val="7DA58F"/>
                </a:solidFill>
                <a:latin typeface="Verdana" panose="020B0604030504040204" pitchFamily="34" charset="0"/>
                <a:ea typeface="MS PGothic" panose="020B0600070205080204" pitchFamily="34" charset="-128"/>
              </a:defRPr>
            </a:lvl1pPr>
            <a:lvl2pPr marL="742950" indent="-285750">
              <a:spcBef>
                <a:spcPct val="20000"/>
              </a:spcBef>
              <a:buChar char="–"/>
              <a:defRPr sz="2400">
                <a:solidFill>
                  <a:srgbClr val="7DA58F"/>
                </a:solidFill>
                <a:latin typeface="Verdana" panose="020B0604030504040204" pitchFamily="34" charset="0"/>
                <a:ea typeface="MS PGothic" panose="020B0600070205080204" pitchFamily="34" charset="-128"/>
              </a:defRPr>
            </a:lvl2pPr>
            <a:lvl3pPr marL="1143000" indent="-228600">
              <a:spcBef>
                <a:spcPct val="20000"/>
              </a:spcBef>
              <a:buChar char="•"/>
              <a:defRPr sz="2000">
                <a:solidFill>
                  <a:srgbClr val="7DA58F"/>
                </a:solidFill>
                <a:latin typeface="Verdana" panose="020B0604030504040204" pitchFamily="34" charset="0"/>
                <a:ea typeface="MS PGothic" panose="020B0600070205080204" pitchFamily="34" charset="-128"/>
              </a:defRPr>
            </a:lvl3pPr>
            <a:lvl4pPr marL="1600200" indent="-228600">
              <a:spcBef>
                <a:spcPct val="20000"/>
              </a:spcBef>
              <a:buChar char="–"/>
              <a:defRPr>
                <a:solidFill>
                  <a:srgbClr val="7DA58F"/>
                </a:solidFill>
                <a:latin typeface="Verdana" panose="020B0604030504040204" pitchFamily="34" charset="0"/>
                <a:ea typeface="MS PGothic" panose="020B0600070205080204" pitchFamily="34" charset="-128"/>
              </a:defRPr>
            </a:lvl4pPr>
            <a:lvl5pPr marL="2057400" indent="-228600">
              <a:spcBef>
                <a:spcPct val="20000"/>
              </a:spcBef>
              <a:buChar char="»"/>
              <a:defRPr>
                <a:solidFill>
                  <a:srgbClr val="7DA58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9pPr>
          </a:lstStyle>
          <a:p>
            <a:pPr>
              <a:spcBef>
                <a:spcPct val="0"/>
              </a:spcBef>
              <a:buFontTx/>
              <a:buNone/>
            </a:pPr>
            <a:endParaRPr lang="en-US" altLang="en-US" sz="2200">
              <a:solidFill>
                <a:schemeClr val="tx1"/>
              </a:solidFill>
              <a:latin typeface="Arial" panose="020B0604020202020204" pitchFamily="34" charset="0"/>
            </a:endParaRPr>
          </a:p>
        </p:txBody>
      </p:sp>
      <p:pic>
        <p:nvPicPr>
          <p:cNvPr id="9220" name="Picture 2" descr="Image result for thames valley weight loss">
            <a:extLst>
              <a:ext uri="{FF2B5EF4-FFF2-40B4-BE49-F238E27FC236}">
                <a16:creationId xmlns="" xmlns:a16="http://schemas.microsoft.com/office/drawing/2014/main" id="{F771901C-6609-4534-9AF0-95103DC295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1163" y="6091238"/>
            <a:ext cx="2236787"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9">
            <a:extLst>
              <a:ext uri="{FF2B5EF4-FFF2-40B4-BE49-F238E27FC236}">
                <a16:creationId xmlns="" xmlns:a16="http://schemas.microsoft.com/office/drawing/2014/main" id="{EDA5E983-890A-4C34-B6AB-B9D3994189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6145213"/>
            <a:ext cx="25288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3">
            <a:extLst>
              <a:ext uri="{FF2B5EF4-FFF2-40B4-BE49-F238E27FC236}">
                <a16:creationId xmlns="" xmlns:a16="http://schemas.microsoft.com/office/drawing/2014/main" id="{24AA2E62-6339-4C59-B4A8-2869EB543B11}"/>
              </a:ext>
            </a:extLst>
          </p:cNvPr>
          <p:cNvSpPr txBox="1">
            <a:spLocks/>
          </p:cNvSpPr>
          <p:nvPr/>
        </p:nvSpPr>
        <p:spPr bwMode="auto">
          <a:xfrm>
            <a:off x="549275" y="1600200"/>
            <a:ext cx="85947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a:solidFill>
                  <a:srgbClr val="7DA58F"/>
                </a:solidFill>
                <a:latin typeface="Verdana" panose="020B0604030504040204" pitchFamily="34" charset="0"/>
                <a:ea typeface="MS PGothic" panose="020B0600070205080204" pitchFamily="34" charset="-128"/>
              </a:defRPr>
            </a:lvl1pPr>
            <a:lvl2pPr marL="742950" indent="-285750">
              <a:spcBef>
                <a:spcPct val="20000"/>
              </a:spcBef>
              <a:buChar char="–"/>
              <a:defRPr sz="2400">
                <a:solidFill>
                  <a:srgbClr val="7DA58F"/>
                </a:solidFill>
                <a:latin typeface="Verdana" panose="020B0604030504040204" pitchFamily="34" charset="0"/>
                <a:ea typeface="MS PGothic" panose="020B0600070205080204" pitchFamily="34" charset="-128"/>
              </a:defRPr>
            </a:lvl2pPr>
            <a:lvl3pPr marL="1143000" indent="-228600">
              <a:spcBef>
                <a:spcPct val="20000"/>
              </a:spcBef>
              <a:buChar char="•"/>
              <a:defRPr sz="2000">
                <a:solidFill>
                  <a:srgbClr val="7DA58F"/>
                </a:solidFill>
                <a:latin typeface="Verdana" panose="020B0604030504040204" pitchFamily="34" charset="0"/>
                <a:ea typeface="MS PGothic" panose="020B0600070205080204" pitchFamily="34" charset="-128"/>
              </a:defRPr>
            </a:lvl3pPr>
            <a:lvl4pPr marL="1600200" indent="-228600">
              <a:spcBef>
                <a:spcPct val="20000"/>
              </a:spcBef>
              <a:buChar char="–"/>
              <a:defRPr>
                <a:solidFill>
                  <a:srgbClr val="7DA58F"/>
                </a:solidFill>
                <a:latin typeface="Verdana" panose="020B0604030504040204" pitchFamily="34" charset="0"/>
                <a:ea typeface="MS PGothic" panose="020B0600070205080204" pitchFamily="34" charset="-128"/>
              </a:defRPr>
            </a:lvl4pPr>
            <a:lvl5pPr marL="2057400" indent="-228600">
              <a:spcBef>
                <a:spcPct val="20000"/>
              </a:spcBef>
              <a:buChar char="»"/>
              <a:defRPr>
                <a:solidFill>
                  <a:srgbClr val="7DA58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9pPr>
          </a:lstStyle>
          <a:p>
            <a:pPr eaLnBrk="1" hangingPunct="1">
              <a:lnSpc>
                <a:spcPct val="80000"/>
              </a:lnSpc>
            </a:pPr>
            <a:endParaRPr lang="en-US" altLang="en-US" sz="800"/>
          </a:p>
          <a:p>
            <a:pPr lvl="1" eaLnBrk="1" hangingPunct="1">
              <a:lnSpc>
                <a:spcPct val="80000"/>
              </a:lnSpc>
            </a:pPr>
            <a:r>
              <a:rPr lang="en-US" altLang="en-US">
                <a:solidFill>
                  <a:schemeClr val="tx1"/>
                </a:solidFill>
              </a:rPr>
              <a:t>BMI &gt; 50 (consider surgery as primary therapy)</a:t>
            </a:r>
          </a:p>
          <a:p>
            <a:pPr lvl="1" eaLnBrk="1" hangingPunct="1">
              <a:lnSpc>
                <a:spcPct val="80000"/>
              </a:lnSpc>
            </a:pPr>
            <a:endParaRPr lang="en-US" altLang="en-US">
              <a:solidFill>
                <a:schemeClr val="tx1"/>
              </a:solidFill>
            </a:endParaRPr>
          </a:p>
          <a:p>
            <a:pPr lvl="1" eaLnBrk="1" hangingPunct="1">
              <a:lnSpc>
                <a:spcPct val="80000"/>
              </a:lnSpc>
            </a:pPr>
            <a:r>
              <a:rPr lang="en-US" altLang="en-US">
                <a:solidFill>
                  <a:schemeClr val="tx1"/>
                </a:solidFill>
              </a:rPr>
              <a:t>BMI &gt; 40</a:t>
            </a:r>
          </a:p>
          <a:p>
            <a:pPr lvl="1" eaLnBrk="1" hangingPunct="1">
              <a:lnSpc>
                <a:spcPct val="80000"/>
              </a:lnSpc>
            </a:pPr>
            <a:endParaRPr lang="en-US" altLang="en-US">
              <a:solidFill>
                <a:schemeClr val="tx1"/>
              </a:solidFill>
            </a:endParaRPr>
          </a:p>
          <a:p>
            <a:pPr lvl="1" eaLnBrk="1" hangingPunct="1">
              <a:lnSpc>
                <a:spcPct val="80000"/>
              </a:lnSpc>
            </a:pPr>
            <a:r>
              <a:rPr lang="en-US" altLang="en-US">
                <a:solidFill>
                  <a:schemeClr val="tx1"/>
                </a:solidFill>
              </a:rPr>
              <a:t>BMI &gt; 35 + Obesity related co-morbidity</a:t>
            </a:r>
          </a:p>
          <a:p>
            <a:pPr lvl="1" eaLnBrk="1" hangingPunct="1">
              <a:lnSpc>
                <a:spcPct val="80000"/>
              </a:lnSpc>
            </a:pPr>
            <a:endParaRPr lang="en-US" altLang="en-US">
              <a:solidFill>
                <a:schemeClr val="tx1"/>
              </a:solidFill>
            </a:endParaRPr>
          </a:p>
          <a:p>
            <a:pPr lvl="1" eaLnBrk="1" hangingPunct="1">
              <a:lnSpc>
                <a:spcPct val="80000"/>
              </a:lnSpc>
            </a:pPr>
            <a:r>
              <a:rPr lang="en-US" altLang="en-US" b="1">
                <a:solidFill>
                  <a:schemeClr val="tx1"/>
                </a:solidFill>
              </a:rPr>
              <a:t>BMI 30 – 34.9 with recent onset type 2 diabetes</a:t>
            </a:r>
          </a:p>
          <a:p>
            <a:pPr lvl="1" eaLnBrk="1" hangingPunct="1">
              <a:lnSpc>
                <a:spcPct val="80000"/>
              </a:lnSpc>
            </a:pPr>
            <a:endParaRPr lang="en-US" altLang="en-US" b="1">
              <a:solidFill>
                <a:schemeClr val="tx1"/>
              </a:solidFill>
            </a:endParaRPr>
          </a:p>
          <a:p>
            <a:pPr lvl="1" eaLnBrk="1" hangingPunct="1">
              <a:lnSpc>
                <a:spcPct val="80000"/>
              </a:lnSpc>
            </a:pPr>
            <a:r>
              <a:rPr lang="en-US" altLang="en-US" b="1">
                <a:solidFill>
                  <a:schemeClr val="tx1"/>
                </a:solidFill>
              </a:rPr>
              <a:t>Lower BMI in recent onset diabetes in Asian population</a:t>
            </a:r>
          </a:p>
          <a:p>
            <a:pPr lvl="1" eaLnBrk="1" hangingPunct="1">
              <a:lnSpc>
                <a:spcPct val="80000"/>
              </a:lnSpc>
            </a:pPr>
            <a:endParaRPr lang="en-US" altLang="en-US" sz="1900" b="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 xmlns:a16="http://schemas.microsoft.com/office/drawing/2014/main" id="{9FBE71BB-ABC8-48B8-B968-133808BC3CBC}"/>
              </a:ext>
            </a:extLst>
          </p:cNvPr>
          <p:cNvSpPr>
            <a:spLocks noGrp="1"/>
          </p:cNvSpPr>
          <p:nvPr>
            <p:ph type="title"/>
          </p:nvPr>
        </p:nvSpPr>
        <p:spPr/>
        <p:txBody>
          <a:bodyPr/>
          <a:lstStyle/>
          <a:p>
            <a:r>
              <a:rPr lang="en-GB" altLang="en-US"/>
              <a:t>Obesity related disease</a:t>
            </a:r>
          </a:p>
        </p:txBody>
      </p:sp>
      <p:pic>
        <p:nvPicPr>
          <p:cNvPr id="10243" name="Content Placeholder 2">
            <a:extLst>
              <a:ext uri="{FF2B5EF4-FFF2-40B4-BE49-F238E27FC236}">
                <a16:creationId xmlns="" xmlns:a16="http://schemas.microsoft.com/office/drawing/2014/main" id="{D6693A79-51B9-4393-9FC1-FC04EBD742E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71550" y="1773238"/>
            <a:ext cx="1584325" cy="1584325"/>
          </a:xfrm>
        </p:spPr>
      </p:pic>
      <p:sp>
        <p:nvSpPr>
          <p:cNvPr id="10244" name="Rectangle 1">
            <a:extLst>
              <a:ext uri="{FF2B5EF4-FFF2-40B4-BE49-F238E27FC236}">
                <a16:creationId xmlns="" xmlns:a16="http://schemas.microsoft.com/office/drawing/2014/main" id="{BC3C0997-2C8A-4BAB-ACB9-6AA2D4BAAEB7}"/>
              </a:ext>
            </a:extLst>
          </p:cNvPr>
          <p:cNvSpPr>
            <a:spLocks noChangeArrowheads="1"/>
          </p:cNvSpPr>
          <p:nvPr/>
        </p:nvSpPr>
        <p:spPr bwMode="auto">
          <a:xfrm>
            <a:off x="6786563" y="6153150"/>
            <a:ext cx="2339975" cy="692150"/>
          </a:xfrm>
          <a:prstGeom prst="rect">
            <a:avLst/>
          </a:prstGeom>
          <a:solidFill>
            <a:schemeClr val="bg1"/>
          </a:solidFill>
          <a:ln w="9525">
            <a:solidFill>
              <a:schemeClr val="bg1"/>
            </a:solidFill>
            <a:round/>
            <a:headEnd/>
            <a:tailEnd/>
          </a:ln>
        </p:spPr>
        <p:txBody>
          <a:bodyPr/>
          <a:lstStyle>
            <a:lvl1pPr>
              <a:spcBef>
                <a:spcPct val="20000"/>
              </a:spcBef>
              <a:buChar char="•"/>
              <a:defRPr sz="2800">
                <a:solidFill>
                  <a:srgbClr val="7DA58F"/>
                </a:solidFill>
                <a:latin typeface="Verdana" panose="020B0604030504040204" pitchFamily="34" charset="0"/>
                <a:ea typeface="MS PGothic" panose="020B0600070205080204" pitchFamily="34" charset="-128"/>
              </a:defRPr>
            </a:lvl1pPr>
            <a:lvl2pPr marL="742950" indent="-285750">
              <a:spcBef>
                <a:spcPct val="20000"/>
              </a:spcBef>
              <a:buChar char="–"/>
              <a:defRPr sz="2400">
                <a:solidFill>
                  <a:srgbClr val="7DA58F"/>
                </a:solidFill>
                <a:latin typeface="Verdana" panose="020B0604030504040204" pitchFamily="34" charset="0"/>
                <a:ea typeface="MS PGothic" panose="020B0600070205080204" pitchFamily="34" charset="-128"/>
              </a:defRPr>
            </a:lvl2pPr>
            <a:lvl3pPr marL="1143000" indent="-228600">
              <a:spcBef>
                <a:spcPct val="20000"/>
              </a:spcBef>
              <a:buChar char="•"/>
              <a:defRPr sz="2000">
                <a:solidFill>
                  <a:srgbClr val="7DA58F"/>
                </a:solidFill>
                <a:latin typeface="Verdana" panose="020B0604030504040204" pitchFamily="34" charset="0"/>
                <a:ea typeface="MS PGothic" panose="020B0600070205080204" pitchFamily="34" charset="-128"/>
              </a:defRPr>
            </a:lvl3pPr>
            <a:lvl4pPr marL="1600200" indent="-228600">
              <a:spcBef>
                <a:spcPct val="20000"/>
              </a:spcBef>
              <a:buChar char="–"/>
              <a:defRPr>
                <a:solidFill>
                  <a:srgbClr val="7DA58F"/>
                </a:solidFill>
                <a:latin typeface="Verdana" panose="020B0604030504040204" pitchFamily="34" charset="0"/>
                <a:ea typeface="MS PGothic" panose="020B0600070205080204" pitchFamily="34" charset="-128"/>
              </a:defRPr>
            </a:lvl4pPr>
            <a:lvl5pPr marL="2057400" indent="-228600">
              <a:spcBef>
                <a:spcPct val="20000"/>
              </a:spcBef>
              <a:buChar char="»"/>
              <a:defRPr>
                <a:solidFill>
                  <a:srgbClr val="7DA58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9pPr>
          </a:lstStyle>
          <a:p>
            <a:pPr>
              <a:spcBef>
                <a:spcPct val="0"/>
              </a:spcBef>
              <a:buFontTx/>
              <a:buNone/>
            </a:pPr>
            <a:endParaRPr lang="en-US" altLang="en-US" sz="2200">
              <a:solidFill>
                <a:schemeClr val="tx1"/>
              </a:solidFill>
              <a:latin typeface="Arial" panose="020B0604020202020204" pitchFamily="34" charset="0"/>
            </a:endParaRPr>
          </a:p>
        </p:txBody>
      </p:sp>
      <p:pic>
        <p:nvPicPr>
          <p:cNvPr id="10245" name="Picture 2" descr="Image result for thames valley weight loss">
            <a:extLst>
              <a:ext uri="{FF2B5EF4-FFF2-40B4-BE49-F238E27FC236}">
                <a16:creationId xmlns="" xmlns:a16="http://schemas.microsoft.com/office/drawing/2014/main" id="{6628EEC2-DE5E-49A7-B1CE-5C62899BC8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1163" y="6091238"/>
            <a:ext cx="2236787"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9">
            <a:extLst>
              <a:ext uri="{FF2B5EF4-FFF2-40B4-BE49-F238E27FC236}">
                <a16:creationId xmlns="" xmlns:a16="http://schemas.microsoft.com/office/drawing/2014/main" id="{643A46E4-F5EC-4F3C-B22D-B66361A8206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6145213"/>
            <a:ext cx="25288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 xmlns:a16="http://schemas.microsoft.com/office/drawing/2014/main" id="{5F6090BD-5C91-4E7E-859F-39AC92C22830}"/>
              </a:ext>
            </a:extLst>
          </p:cNvPr>
          <p:cNvSpPr>
            <a:spLocks noGrp="1"/>
          </p:cNvSpPr>
          <p:nvPr>
            <p:ph type="title"/>
          </p:nvPr>
        </p:nvSpPr>
        <p:spPr/>
        <p:txBody>
          <a:bodyPr/>
          <a:lstStyle/>
          <a:p>
            <a:r>
              <a:rPr lang="en-GB" altLang="en-US"/>
              <a:t>Obesity related disease</a:t>
            </a:r>
          </a:p>
        </p:txBody>
      </p:sp>
      <p:pic>
        <p:nvPicPr>
          <p:cNvPr id="11267" name="Content Placeholder 2">
            <a:extLst>
              <a:ext uri="{FF2B5EF4-FFF2-40B4-BE49-F238E27FC236}">
                <a16:creationId xmlns="" xmlns:a16="http://schemas.microsoft.com/office/drawing/2014/main" id="{36723329-C335-4B98-BEE6-7AA2F652E58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71550" y="1773238"/>
            <a:ext cx="1584325" cy="1584325"/>
          </a:xfrm>
        </p:spPr>
      </p:pic>
      <p:sp>
        <p:nvSpPr>
          <p:cNvPr id="11268" name="Rectangle 1">
            <a:extLst>
              <a:ext uri="{FF2B5EF4-FFF2-40B4-BE49-F238E27FC236}">
                <a16:creationId xmlns="" xmlns:a16="http://schemas.microsoft.com/office/drawing/2014/main" id="{4995B924-2D44-46CF-8866-D459A12AB11B}"/>
              </a:ext>
            </a:extLst>
          </p:cNvPr>
          <p:cNvSpPr>
            <a:spLocks noChangeArrowheads="1"/>
          </p:cNvSpPr>
          <p:nvPr/>
        </p:nvSpPr>
        <p:spPr bwMode="auto">
          <a:xfrm>
            <a:off x="6786563" y="6153150"/>
            <a:ext cx="2339975" cy="692150"/>
          </a:xfrm>
          <a:prstGeom prst="rect">
            <a:avLst/>
          </a:prstGeom>
          <a:solidFill>
            <a:schemeClr val="bg1"/>
          </a:solidFill>
          <a:ln w="9525">
            <a:solidFill>
              <a:schemeClr val="bg1"/>
            </a:solidFill>
            <a:round/>
            <a:headEnd/>
            <a:tailEnd/>
          </a:ln>
        </p:spPr>
        <p:txBody>
          <a:bodyPr/>
          <a:lstStyle>
            <a:lvl1pPr>
              <a:spcBef>
                <a:spcPct val="20000"/>
              </a:spcBef>
              <a:buChar char="•"/>
              <a:defRPr sz="2800">
                <a:solidFill>
                  <a:srgbClr val="7DA58F"/>
                </a:solidFill>
                <a:latin typeface="Verdana" panose="020B0604030504040204" pitchFamily="34" charset="0"/>
                <a:ea typeface="MS PGothic" panose="020B0600070205080204" pitchFamily="34" charset="-128"/>
              </a:defRPr>
            </a:lvl1pPr>
            <a:lvl2pPr marL="742950" indent="-285750">
              <a:spcBef>
                <a:spcPct val="20000"/>
              </a:spcBef>
              <a:buChar char="–"/>
              <a:defRPr sz="2400">
                <a:solidFill>
                  <a:srgbClr val="7DA58F"/>
                </a:solidFill>
                <a:latin typeface="Verdana" panose="020B0604030504040204" pitchFamily="34" charset="0"/>
                <a:ea typeface="MS PGothic" panose="020B0600070205080204" pitchFamily="34" charset="-128"/>
              </a:defRPr>
            </a:lvl2pPr>
            <a:lvl3pPr marL="1143000" indent="-228600">
              <a:spcBef>
                <a:spcPct val="20000"/>
              </a:spcBef>
              <a:buChar char="•"/>
              <a:defRPr sz="2000">
                <a:solidFill>
                  <a:srgbClr val="7DA58F"/>
                </a:solidFill>
                <a:latin typeface="Verdana" panose="020B0604030504040204" pitchFamily="34" charset="0"/>
                <a:ea typeface="MS PGothic" panose="020B0600070205080204" pitchFamily="34" charset="-128"/>
              </a:defRPr>
            </a:lvl3pPr>
            <a:lvl4pPr marL="1600200" indent="-228600">
              <a:spcBef>
                <a:spcPct val="20000"/>
              </a:spcBef>
              <a:buChar char="–"/>
              <a:defRPr>
                <a:solidFill>
                  <a:srgbClr val="7DA58F"/>
                </a:solidFill>
                <a:latin typeface="Verdana" panose="020B0604030504040204" pitchFamily="34" charset="0"/>
                <a:ea typeface="MS PGothic" panose="020B0600070205080204" pitchFamily="34" charset="-128"/>
              </a:defRPr>
            </a:lvl4pPr>
            <a:lvl5pPr marL="2057400" indent="-228600">
              <a:spcBef>
                <a:spcPct val="20000"/>
              </a:spcBef>
              <a:buChar char="»"/>
              <a:defRPr>
                <a:solidFill>
                  <a:srgbClr val="7DA58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9pPr>
          </a:lstStyle>
          <a:p>
            <a:pPr>
              <a:spcBef>
                <a:spcPct val="0"/>
              </a:spcBef>
              <a:buFontTx/>
              <a:buNone/>
            </a:pPr>
            <a:endParaRPr lang="en-US" altLang="en-US" sz="2200">
              <a:solidFill>
                <a:schemeClr val="tx1"/>
              </a:solidFill>
              <a:latin typeface="Arial" panose="020B0604020202020204" pitchFamily="34" charset="0"/>
            </a:endParaRPr>
          </a:p>
        </p:txBody>
      </p:sp>
      <p:pic>
        <p:nvPicPr>
          <p:cNvPr id="11269" name="Picture 2" descr="Image result for thames valley weight loss">
            <a:extLst>
              <a:ext uri="{FF2B5EF4-FFF2-40B4-BE49-F238E27FC236}">
                <a16:creationId xmlns="" xmlns:a16="http://schemas.microsoft.com/office/drawing/2014/main" id="{1D044EFE-74F3-432E-998E-09CD0D732A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1163" y="6091238"/>
            <a:ext cx="2236787"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9">
            <a:extLst>
              <a:ext uri="{FF2B5EF4-FFF2-40B4-BE49-F238E27FC236}">
                <a16:creationId xmlns="" xmlns:a16="http://schemas.microsoft.com/office/drawing/2014/main" id="{127ABDB3-A4F3-4A6A-A19D-ACA332FA0A3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6145213"/>
            <a:ext cx="25288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3">
            <a:extLst>
              <a:ext uri="{FF2B5EF4-FFF2-40B4-BE49-F238E27FC236}">
                <a16:creationId xmlns="" xmlns:a16="http://schemas.microsoft.com/office/drawing/2014/main" id="{5916F0D6-F854-4AF0-B72D-334B21A22E3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3789363"/>
            <a:ext cx="2284412"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 xmlns:a16="http://schemas.microsoft.com/office/drawing/2014/main" id="{7CE39C96-4226-493E-BE07-6C97ADEAEBFD}"/>
              </a:ext>
            </a:extLst>
          </p:cNvPr>
          <p:cNvSpPr>
            <a:spLocks noGrp="1"/>
          </p:cNvSpPr>
          <p:nvPr>
            <p:ph type="title"/>
          </p:nvPr>
        </p:nvSpPr>
        <p:spPr/>
        <p:txBody>
          <a:bodyPr/>
          <a:lstStyle/>
          <a:p>
            <a:r>
              <a:rPr lang="en-GB" altLang="en-US"/>
              <a:t>Obesity related disease</a:t>
            </a:r>
          </a:p>
        </p:txBody>
      </p:sp>
      <p:pic>
        <p:nvPicPr>
          <p:cNvPr id="12291" name="Content Placeholder 2">
            <a:extLst>
              <a:ext uri="{FF2B5EF4-FFF2-40B4-BE49-F238E27FC236}">
                <a16:creationId xmlns="" xmlns:a16="http://schemas.microsoft.com/office/drawing/2014/main" id="{0F1EF8F8-C8A2-406C-942D-D9C813B5D1C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71550" y="1773238"/>
            <a:ext cx="1584325" cy="1584325"/>
          </a:xfrm>
        </p:spPr>
      </p:pic>
      <p:sp>
        <p:nvSpPr>
          <p:cNvPr id="12292" name="Rectangle 1">
            <a:extLst>
              <a:ext uri="{FF2B5EF4-FFF2-40B4-BE49-F238E27FC236}">
                <a16:creationId xmlns="" xmlns:a16="http://schemas.microsoft.com/office/drawing/2014/main" id="{E0F6E3F8-911D-406A-9FDB-D0DAF2AD326E}"/>
              </a:ext>
            </a:extLst>
          </p:cNvPr>
          <p:cNvSpPr>
            <a:spLocks noChangeArrowheads="1"/>
          </p:cNvSpPr>
          <p:nvPr/>
        </p:nvSpPr>
        <p:spPr bwMode="auto">
          <a:xfrm>
            <a:off x="6786563" y="6153150"/>
            <a:ext cx="2339975" cy="692150"/>
          </a:xfrm>
          <a:prstGeom prst="rect">
            <a:avLst/>
          </a:prstGeom>
          <a:solidFill>
            <a:schemeClr val="bg1"/>
          </a:solidFill>
          <a:ln w="9525">
            <a:solidFill>
              <a:schemeClr val="bg1"/>
            </a:solidFill>
            <a:round/>
            <a:headEnd/>
            <a:tailEnd/>
          </a:ln>
        </p:spPr>
        <p:txBody>
          <a:bodyPr/>
          <a:lstStyle>
            <a:lvl1pPr>
              <a:spcBef>
                <a:spcPct val="20000"/>
              </a:spcBef>
              <a:buChar char="•"/>
              <a:defRPr sz="2800">
                <a:solidFill>
                  <a:srgbClr val="7DA58F"/>
                </a:solidFill>
                <a:latin typeface="Verdana" panose="020B0604030504040204" pitchFamily="34" charset="0"/>
                <a:ea typeface="MS PGothic" panose="020B0600070205080204" pitchFamily="34" charset="-128"/>
              </a:defRPr>
            </a:lvl1pPr>
            <a:lvl2pPr marL="742950" indent="-285750">
              <a:spcBef>
                <a:spcPct val="20000"/>
              </a:spcBef>
              <a:buChar char="–"/>
              <a:defRPr sz="2400">
                <a:solidFill>
                  <a:srgbClr val="7DA58F"/>
                </a:solidFill>
                <a:latin typeface="Verdana" panose="020B0604030504040204" pitchFamily="34" charset="0"/>
                <a:ea typeface="MS PGothic" panose="020B0600070205080204" pitchFamily="34" charset="-128"/>
              </a:defRPr>
            </a:lvl2pPr>
            <a:lvl3pPr marL="1143000" indent="-228600">
              <a:spcBef>
                <a:spcPct val="20000"/>
              </a:spcBef>
              <a:buChar char="•"/>
              <a:defRPr sz="2000">
                <a:solidFill>
                  <a:srgbClr val="7DA58F"/>
                </a:solidFill>
                <a:latin typeface="Verdana" panose="020B0604030504040204" pitchFamily="34" charset="0"/>
                <a:ea typeface="MS PGothic" panose="020B0600070205080204" pitchFamily="34" charset="-128"/>
              </a:defRPr>
            </a:lvl3pPr>
            <a:lvl4pPr marL="1600200" indent="-228600">
              <a:spcBef>
                <a:spcPct val="20000"/>
              </a:spcBef>
              <a:buChar char="–"/>
              <a:defRPr>
                <a:solidFill>
                  <a:srgbClr val="7DA58F"/>
                </a:solidFill>
                <a:latin typeface="Verdana" panose="020B0604030504040204" pitchFamily="34" charset="0"/>
                <a:ea typeface="MS PGothic" panose="020B0600070205080204" pitchFamily="34" charset="-128"/>
              </a:defRPr>
            </a:lvl4pPr>
            <a:lvl5pPr marL="2057400" indent="-228600">
              <a:spcBef>
                <a:spcPct val="20000"/>
              </a:spcBef>
              <a:buChar char="»"/>
              <a:defRPr>
                <a:solidFill>
                  <a:srgbClr val="7DA58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9pPr>
          </a:lstStyle>
          <a:p>
            <a:pPr>
              <a:spcBef>
                <a:spcPct val="0"/>
              </a:spcBef>
              <a:buFontTx/>
              <a:buNone/>
            </a:pPr>
            <a:endParaRPr lang="en-US" altLang="en-US" sz="2200">
              <a:solidFill>
                <a:schemeClr val="tx1"/>
              </a:solidFill>
              <a:latin typeface="Arial" panose="020B0604020202020204" pitchFamily="34" charset="0"/>
            </a:endParaRPr>
          </a:p>
        </p:txBody>
      </p:sp>
      <p:pic>
        <p:nvPicPr>
          <p:cNvPr id="12293" name="Picture 2" descr="Image result for thames valley weight loss">
            <a:extLst>
              <a:ext uri="{FF2B5EF4-FFF2-40B4-BE49-F238E27FC236}">
                <a16:creationId xmlns="" xmlns:a16="http://schemas.microsoft.com/office/drawing/2014/main" id="{972A3290-D510-4E12-81DD-1083A808E8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1163" y="6091238"/>
            <a:ext cx="2236787"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9">
            <a:extLst>
              <a:ext uri="{FF2B5EF4-FFF2-40B4-BE49-F238E27FC236}">
                <a16:creationId xmlns="" xmlns:a16="http://schemas.microsoft.com/office/drawing/2014/main" id="{CDE1BAF8-AF17-4325-9766-1B79AE2FA92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6145213"/>
            <a:ext cx="25288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3">
            <a:extLst>
              <a:ext uri="{FF2B5EF4-FFF2-40B4-BE49-F238E27FC236}">
                <a16:creationId xmlns="" xmlns:a16="http://schemas.microsoft.com/office/drawing/2014/main" id="{F25C5D08-6468-4B15-9A6B-2672BFEA1D3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3789363"/>
            <a:ext cx="2284412"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6">
            <a:extLst>
              <a:ext uri="{FF2B5EF4-FFF2-40B4-BE49-F238E27FC236}">
                <a16:creationId xmlns="" xmlns:a16="http://schemas.microsoft.com/office/drawing/2014/main" id="{825FAC5A-1F87-4DD4-8DB5-3F0B17FAD4C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2060575"/>
            <a:ext cx="20764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 xmlns:a16="http://schemas.microsoft.com/office/drawing/2014/main" id="{B01310F6-0819-4AF4-AD01-D4C0FADD05AE}"/>
              </a:ext>
            </a:extLst>
          </p:cNvPr>
          <p:cNvSpPr>
            <a:spLocks noGrp="1"/>
          </p:cNvSpPr>
          <p:nvPr>
            <p:ph type="title"/>
          </p:nvPr>
        </p:nvSpPr>
        <p:spPr/>
        <p:txBody>
          <a:bodyPr/>
          <a:lstStyle/>
          <a:p>
            <a:r>
              <a:rPr lang="en-GB" altLang="en-US"/>
              <a:t>Obesity related disease</a:t>
            </a:r>
          </a:p>
        </p:txBody>
      </p:sp>
      <p:pic>
        <p:nvPicPr>
          <p:cNvPr id="13315" name="Content Placeholder 2">
            <a:extLst>
              <a:ext uri="{FF2B5EF4-FFF2-40B4-BE49-F238E27FC236}">
                <a16:creationId xmlns="" xmlns:a16="http://schemas.microsoft.com/office/drawing/2014/main" id="{FAE9231D-8E30-4764-86F2-42A5754ECA3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71550" y="1773238"/>
            <a:ext cx="1584325" cy="1584325"/>
          </a:xfrm>
        </p:spPr>
      </p:pic>
      <p:sp>
        <p:nvSpPr>
          <p:cNvPr id="13316" name="Rectangle 1">
            <a:extLst>
              <a:ext uri="{FF2B5EF4-FFF2-40B4-BE49-F238E27FC236}">
                <a16:creationId xmlns="" xmlns:a16="http://schemas.microsoft.com/office/drawing/2014/main" id="{3FDDD76B-E90B-498A-ACEB-E6DD0539F71A}"/>
              </a:ext>
            </a:extLst>
          </p:cNvPr>
          <p:cNvSpPr>
            <a:spLocks noChangeArrowheads="1"/>
          </p:cNvSpPr>
          <p:nvPr/>
        </p:nvSpPr>
        <p:spPr bwMode="auto">
          <a:xfrm>
            <a:off x="6786563" y="6153150"/>
            <a:ext cx="2339975" cy="692150"/>
          </a:xfrm>
          <a:prstGeom prst="rect">
            <a:avLst/>
          </a:prstGeom>
          <a:solidFill>
            <a:schemeClr val="bg1"/>
          </a:solidFill>
          <a:ln w="9525">
            <a:solidFill>
              <a:schemeClr val="bg1"/>
            </a:solidFill>
            <a:round/>
            <a:headEnd/>
            <a:tailEnd/>
          </a:ln>
        </p:spPr>
        <p:txBody>
          <a:bodyPr/>
          <a:lstStyle>
            <a:lvl1pPr>
              <a:spcBef>
                <a:spcPct val="20000"/>
              </a:spcBef>
              <a:buChar char="•"/>
              <a:defRPr sz="2800">
                <a:solidFill>
                  <a:srgbClr val="7DA58F"/>
                </a:solidFill>
                <a:latin typeface="Verdana" panose="020B0604030504040204" pitchFamily="34" charset="0"/>
                <a:ea typeface="MS PGothic" panose="020B0600070205080204" pitchFamily="34" charset="-128"/>
              </a:defRPr>
            </a:lvl1pPr>
            <a:lvl2pPr marL="742950" indent="-285750">
              <a:spcBef>
                <a:spcPct val="20000"/>
              </a:spcBef>
              <a:buChar char="–"/>
              <a:defRPr sz="2400">
                <a:solidFill>
                  <a:srgbClr val="7DA58F"/>
                </a:solidFill>
                <a:latin typeface="Verdana" panose="020B0604030504040204" pitchFamily="34" charset="0"/>
                <a:ea typeface="MS PGothic" panose="020B0600070205080204" pitchFamily="34" charset="-128"/>
              </a:defRPr>
            </a:lvl2pPr>
            <a:lvl3pPr marL="1143000" indent="-228600">
              <a:spcBef>
                <a:spcPct val="20000"/>
              </a:spcBef>
              <a:buChar char="•"/>
              <a:defRPr sz="2000">
                <a:solidFill>
                  <a:srgbClr val="7DA58F"/>
                </a:solidFill>
                <a:latin typeface="Verdana" panose="020B0604030504040204" pitchFamily="34" charset="0"/>
                <a:ea typeface="MS PGothic" panose="020B0600070205080204" pitchFamily="34" charset="-128"/>
              </a:defRPr>
            </a:lvl3pPr>
            <a:lvl4pPr marL="1600200" indent="-228600">
              <a:spcBef>
                <a:spcPct val="20000"/>
              </a:spcBef>
              <a:buChar char="–"/>
              <a:defRPr>
                <a:solidFill>
                  <a:srgbClr val="7DA58F"/>
                </a:solidFill>
                <a:latin typeface="Verdana" panose="020B0604030504040204" pitchFamily="34" charset="0"/>
                <a:ea typeface="MS PGothic" panose="020B0600070205080204" pitchFamily="34" charset="-128"/>
              </a:defRPr>
            </a:lvl4pPr>
            <a:lvl5pPr marL="2057400" indent="-228600">
              <a:spcBef>
                <a:spcPct val="20000"/>
              </a:spcBef>
              <a:buChar char="»"/>
              <a:defRPr>
                <a:solidFill>
                  <a:srgbClr val="7DA58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9pPr>
          </a:lstStyle>
          <a:p>
            <a:pPr>
              <a:spcBef>
                <a:spcPct val="0"/>
              </a:spcBef>
              <a:buFontTx/>
              <a:buNone/>
            </a:pPr>
            <a:endParaRPr lang="en-US" altLang="en-US" sz="2200">
              <a:solidFill>
                <a:schemeClr val="tx1"/>
              </a:solidFill>
              <a:latin typeface="Arial" panose="020B0604020202020204" pitchFamily="34" charset="0"/>
            </a:endParaRPr>
          </a:p>
        </p:txBody>
      </p:sp>
      <p:pic>
        <p:nvPicPr>
          <p:cNvPr id="13317" name="Picture 2" descr="Image result for thames valley weight loss">
            <a:extLst>
              <a:ext uri="{FF2B5EF4-FFF2-40B4-BE49-F238E27FC236}">
                <a16:creationId xmlns="" xmlns:a16="http://schemas.microsoft.com/office/drawing/2014/main" id="{5A60CC12-A114-4C5E-99D5-9DB7220B8A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1163" y="6091238"/>
            <a:ext cx="2236787"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9">
            <a:extLst>
              <a:ext uri="{FF2B5EF4-FFF2-40B4-BE49-F238E27FC236}">
                <a16:creationId xmlns="" xmlns:a16="http://schemas.microsoft.com/office/drawing/2014/main" id="{3AE72F52-096E-41BE-8065-4D4E692441A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6145213"/>
            <a:ext cx="25288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3">
            <a:extLst>
              <a:ext uri="{FF2B5EF4-FFF2-40B4-BE49-F238E27FC236}">
                <a16:creationId xmlns="" xmlns:a16="http://schemas.microsoft.com/office/drawing/2014/main" id="{EB42E176-0378-4DBD-99A8-F19EB0710F7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3789363"/>
            <a:ext cx="2284412"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6">
            <a:extLst>
              <a:ext uri="{FF2B5EF4-FFF2-40B4-BE49-F238E27FC236}">
                <a16:creationId xmlns="" xmlns:a16="http://schemas.microsoft.com/office/drawing/2014/main" id="{916935EB-2C26-4395-BEBD-983CEE92937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2060575"/>
            <a:ext cx="20764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7">
            <a:extLst>
              <a:ext uri="{FF2B5EF4-FFF2-40B4-BE49-F238E27FC236}">
                <a16:creationId xmlns="" xmlns:a16="http://schemas.microsoft.com/office/drawing/2014/main" id="{25895A4B-496A-42AB-8720-9AC37BFC743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60675" y="1557338"/>
            <a:ext cx="27019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 xmlns:a16="http://schemas.microsoft.com/office/drawing/2014/main" id="{E85F01E7-A8D9-452C-955D-B2C647A2A7E1}"/>
              </a:ext>
            </a:extLst>
          </p:cNvPr>
          <p:cNvSpPr>
            <a:spLocks noGrp="1"/>
          </p:cNvSpPr>
          <p:nvPr>
            <p:ph type="title"/>
          </p:nvPr>
        </p:nvSpPr>
        <p:spPr/>
        <p:txBody>
          <a:bodyPr/>
          <a:lstStyle/>
          <a:p>
            <a:r>
              <a:rPr lang="en-GB" altLang="en-US"/>
              <a:t>Obesity related disease</a:t>
            </a:r>
          </a:p>
        </p:txBody>
      </p:sp>
      <p:pic>
        <p:nvPicPr>
          <p:cNvPr id="14339" name="Content Placeholder 2">
            <a:extLst>
              <a:ext uri="{FF2B5EF4-FFF2-40B4-BE49-F238E27FC236}">
                <a16:creationId xmlns="" xmlns:a16="http://schemas.microsoft.com/office/drawing/2014/main" id="{FD59BBF9-2CCB-4079-B2E5-209DF892548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71550" y="1773238"/>
            <a:ext cx="1584325" cy="1584325"/>
          </a:xfrm>
        </p:spPr>
      </p:pic>
      <p:sp>
        <p:nvSpPr>
          <p:cNvPr id="14340" name="Rectangle 1">
            <a:extLst>
              <a:ext uri="{FF2B5EF4-FFF2-40B4-BE49-F238E27FC236}">
                <a16:creationId xmlns="" xmlns:a16="http://schemas.microsoft.com/office/drawing/2014/main" id="{E74E3494-7F11-4BD3-B04B-4F0F10D25E25}"/>
              </a:ext>
            </a:extLst>
          </p:cNvPr>
          <p:cNvSpPr>
            <a:spLocks noChangeArrowheads="1"/>
          </p:cNvSpPr>
          <p:nvPr/>
        </p:nvSpPr>
        <p:spPr bwMode="auto">
          <a:xfrm>
            <a:off x="6786563" y="6153150"/>
            <a:ext cx="2339975" cy="692150"/>
          </a:xfrm>
          <a:prstGeom prst="rect">
            <a:avLst/>
          </a:prstGeom>
          <a:solidFill>
            <a:schemeClr val="bg1"/>
          </a:solidFill>
          <a:ln w="9525">
            <a:solidFill>
              <a:schemeClr val="bg1"/>
            </a:solidFill>
            <a:round/>
            <a:headEnd/>
            <a:tailEnd/>
          </a:ln>
        </p:spPr>
        <p:txBody>
          <a:bodyPr/>
          <a:lstStyle>
            <a:lvl1pPr>
              <a:spcBef>
                <a:spcPct val="20000"/>
              </a:spcBef>
              <a:buChar char="•"/>
              <a:defRPr sz="2800">
                <a:solidFill>
                  <a:srgbClr val="7DA58F"/>
                </a:solidFill>
                <a:latin typeface="Verdana" panose="020B0604030504040204" pitchFamily="34" charset="0"/>
                <a:ea typeface="MS PGothic" panose="020B0600070205080204" pitchFamily="34" charset="-128"/>
              </a:defRPr>
            </a:lvl1pPr>
            <a:lvl2pPr marL="742950" indent="-285750">
              <a:spcBef>
                <a:spcPct val="20000"/>
              </a:spcBef>
              <a:buChar char="–"/>
              <a:defRPr sz="2400">
                <a:solidFill>
                  <a:srgbClr val="7DA58F"/>
                </a:solidFill>
                <a:latin typeface="Verdana" panose="020B0604030504040204" pitchFamily="34" charset="0"/>
                <a:ea typeface="MS PGothic" panose="020B0600070205080204" pitchFamily="34" charset="-128"/>
              </a:defRPr>
            </a:lvl2pPr>
            <a:lvl3pPr marL="1143000" indent="-228600">
              <a:spcBef>
                <a:spcPct val="20000"/>
              </a:spcBef>
              <a:buChar char="•"/>
              <a:defRPr sz="2000">
                <a:solidFill>
                  <a:srgbClr val="7DA58F"/>
                </a:solidFill>
                <a:latin typeface="Verdana" panose="020B0604030504040204" pitchFamily="34" charset="0"/>
                <a:ea typeface="MS PGothic" panose="020B0600070205080204" pitchFamily="34" charset="-128"/>
              </a:defRPr>
            </a:lvl3pPr>
            <a:lvl4pPr marL="1600200" indent="-228600">
              <a:spcBef>
                <a:spcPct val="20000"/>
              </a:spcBef>
              <a:buChar char="–"/>
              <a:defRPr>
                <a:solidFill>
                  <a:srgbClr val="7DA58F"/>
                </a:solidFill>
                <a:latin typeface="Verdana" panose="020B0604030504040204" pitchFamily="34" charset="0"/>
                <a:ea typeface="MS PGothic" panose="020B0600070205080204" pitchFamily="34" charset="-128"/>
              </a:defRPr>
            </a:lvl4pPr>
            <a:lvl5pPr marL="2057400" indent="-228600">
              <a:spcBef>
                <a:spcPct val="20000"/>
              </a:spcBef>
              <a:buChar char="»"/>
              <a:defRPr>
                <a:solidFill>
                  <a:srgbClr val="7DA58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9pPr>
          </a:lstStyle>
          <a:p>
            <a:pPr>
              <a:spcBef>
                <a:spcPct val="0"/>
              </a:spcBef>
              <a:buFontTx/>
              <a:buNone/>
            </a:pPr>
            <a:endParaRPr lang="en-US" altLang="en-US" sz="2200">
              <a:solidFill>
                <a:schemeClr val="tx1"/>
              </a:solidFill>
              <a:latin typeface="Arial" panose="020B0604020202020204" pitchFamily="34" charset="0"/>
            </a:endParaRPr>
          </a:p>
        </p:txBody>
      </p:sp>
      <p:pic>
        <p:nvPicPr>
          <p:cNvPr id="14341" name="Picture 2" descr="Image result for thames valley weight loss">
            <a:extLst>
              <a:ext uri="{FF2B5EF4-FFF2-40B4-BE49-F238E27FC236}">
                <a16:creationId xmlns="" xmlns:a16="http://schemas.microsoft.com/office/drawing/2014/main" id="{DCE03FF9-9863-455D-8F02-8EBBD83075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1163" y="6091238"/>
            <a:ext cx="2236787"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a:extLst>
              <a:ext uri="{FF2B5EF4-FFF2-40B4-BE49-F238E27FC236}">
                <a16:creationId xmlns="" xmlns:a16="http://schemas.microsoft.com/office/drawing/2014/main" id="{AC557C01-1136-477B-A7D3-3B990AD2BE1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6145213"/>
            <a:ext cx="25288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3">
            <a:extLst>
              <a:ext uri="{FF2B5EF4-FFF2-40B4-BE49-F238E27FC236}">
                <a16:creationId xmlns="" xmlns:a16="http://schemas.microsoft.com/office/drawing/2014/main" id="{1AC503CB-13B4-499F-95ED-B4024F8E2D0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3789363"/>
            <a:ext cx="2284412"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6">
            <a:extLst>
              <a:ext uri="{FF2B5EF4-FFF2-40B4-BE49-F238E27FC236}">
                <a16:creationId xmlns="" xmlns:a16="http://schemas.microsoft.com/office/drawing/2014/main" id="{4B976AC8-FA6A-4806-BF5B-40F281DB829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2060575"/>
            <a:ext cx="20764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7">
            <a:extLst>
              <a:ext uri="{FF2B5EF4-FFF2-40B4-BE49-F238E27FC236}">
                <a16:creationId xmlns="" xmlns:a16="http://schemas.microsoft.com/office/drawing/2014/main" id="{057C782C-2678-4DEE-BD64-5A028670864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60675" y="1557338"/>
            <a:ext cx="27019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8">
            <a:extLst>
              <a:ext uri="{FF2B5EF4-FFF2-40B4-BE49-F238E27FC236}">
                <a16:creationId xmlns="" xmlns:a16="http://schemas.microsoft.com/office/drawing/2014/main" id="{8846D708-D67E-4C23-BEF8-C1FF08C8649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37238" y="4005263"/>
            <a:ext cx="2444750"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 xmlns:a16="http://schemas.microsoft.com/office/drawing/2014/main" id="{340BC7A3-C428-4F99-BFF6-37DEBF886FCF}"/>
              </a:ext>
            </a:extLst>
          </p:cNvPr>
          <p:cNvSpPr>
            <a:spLocks noGrp="1"/>
          </p:cNvSpPr>
          <p:nvPr>
            <p:ph type="title"/>
          </p:nvPr>
        </p:nvSpPr>
        <p:spPr/>
        <p:txBody>
          <a:bodyPr/>
          <a:lstStyle/>
          <a:p>
            <a:r>
              <a:rPr lang="en-GB" altLang="en-US"/>
              <a:t>Obesity related disease</a:t>
            </a:r>
          </a:p>
        </p:txBody>
      </p:sp>
      <p:sp>
        <p:nvSpPr>
          <p:cNvPr id="15363" name="Rectangle 1">
            <a:extLst>
              <a:ext uri="{FF2B5EF4-FFF2-40B4-BE49-F238E27FC236}">
                <a16:creationId xmlns="" xmlns:a16="http://schemas.microsoft.com/office/drawing/2014/main" id="{E50EA99B-002A-450C-8E77-659ADEB23A90}"/>
              </a:ext>
            </a:extLst>
          </p:cNvPr>
          <p:cNvSpPr>
            <a:spLocks noChangeArrowheads="1"/>
          </p:cNvSpPr>
          <p:nvPr/>
        </p:nvSpPr>
        <p:spPr bwMode="auto">
          <a:xfrm>
            <a:off x="6786563" y="6153150"/>
            <a:ext cx="2339975" cy="692150"/>
          </a:xfrm>
          <a:prstGeom prst="rect">
            <a:avLst/>
          </a:prstGeom>
          <a:solidFill>
            <a:schemeClr val="bg1"/>
          </a:solidFill>
          <a:ln w="9525">
            <a:solidFill>
              <a:schemeClr val="bg1"/>
            </a:solidFill>
            <a:round/>
            <a:headEnd/>
            <a:tailEnd/>
          </a:ln>
        </p:spPr>
        <p:txBody>
          <a:bodyPr/>
          <a:lstStyle>
            <a:lvl1pPr>
              <a:spcBef>
                <a:spcPct val="20000"/>
              </a:spcBef>
              <a:buChar char="•"/>
              <a:defRPr sz="2800">
                <a:solidFill>
                  <a:srgbClr val="7DA58F"/>
                </a:solidFill>
                <a:latin typeface="Verdana" panose="020B0604030504040204" pitchFamily="34" charset="0"/>
                <a:ea typeface="MS PGothic" panose="020B0600070205080204" pitchFamily="34" charset="-128"/>
              </a:defRPr>
            </a:lvl1pPr>
            <a:lvl2pPr marL="742950" indent="-285750">
              <a:spcBef>
                <a:spcPct val="20000"/>
              </a:spcBef>
              <a:buChar char="–"/>
              <a:defRPr sz="2400">
                <a:solidFill>
                  <a:srgbClr val="7DA58F"/>
                </a:solidFill>
                <a:latin typeface="Verdana" panose="020B0604030504040204" pitchFamily="34" charset="0"/>
                <a:ea typeface="MS PGothic" panose="020B0600070205080204" pitchFamily="34" charset="-128"/>
              </a:defRPr>
            </a:lvl2pPr>
            <a:lvl3pPr marL="1143000" indent="-228600">
              <a:spcBef>
                <a:spcPct val="20000"/>
              </a:spcBef>
              <a:buChar char="•"/>
              <a:defRPr sz="2000">
                <a:solidFill>
                  <a:srgbClr val="7DA58F"/>
                </a:solidFill>
                <a:latin typeface="Verdana" panose="020B0604030504040204" pitchFamily="34" charset="0"/>
                <a:ea typeface="MS PGothic" panose="020B0600070205080204" pitchFamily="34" charset="-128"/>
              </a:defRPr>
            </a:lvl3pPr>
            <a:lvl4pPr marL="1600200" indent="-228600">
              <a:spcBef>
                <a:spcPct val="20000"/>
              </a:spcBef>
              <a:buChar char="–"/>
              <a:defRPr>
                <a:solidFill>
                  <a:srgbClr val="7DA58F"/>
                </a:solidFill>
                <a:latin typeface="Verdana" panose="020B0604030504040204" pitchFamily="34" charset="0"/>
                <a:ea typeface="MS PGothic" panose="020B0600070205080204" pitchFamily="34" charset="-128"/>
              </a:defRPr>
            </a:lvl4pPr>
            <a:lvl5pPr marL="2057400" indent="-228600">
              <a:spcBef>
                <a:spcPct val="20000"/>
              </a:spcBef>
              <a:buChar char="»"/>
              <a:defRPr>
                <a:solidFill>
                  <a:srgbClr val="7DA58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9pPr>
          </a:lstStyle>
          <a:p>
            <a:pPr>
              <a:spcBef>
                <a:spcPct val="0"/>
              </a:spcBef>
              <a:buFontTx/>
              <a:buNone/>
            </a:pPr>
            <a:endParaRPr lang="en-US" altLang="en-US" sz="2200">
              <a:solidFill>
                <a:schemeClr val="tx1"/>
              </a:solidFill>
              <a:latin typeface="Arial" panose="020B0604020202020204" pitchFamily="34" charset="0"/>
            </a:endParaRPr>
          </a:p>
        </p:txBody>
      </p:sp>
      <p:pic>
        <p:nvPicPr>
          <p:cNvPr id="15364" name="Picture 2" descr="Image result for thames valley weight loss">
            <a:extLst>
              <a:ext uri="{FF2B5EF4-FFF2-40B4-BE49-F238E27FC236}">
                <a16:creationId xmlns="" xmlns:a16="http://schemas.microsoft.com/office/drawing/2014/main" id="{B3BE6D07-2B40-420F-BF52-7BCDD2E8BA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1163" y="6091238"/>
            <a:ext cx="2236787"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a:extLst>
              <a:ext uri="{FF2B5EF4-FFF2-40B4-BE49-F238E27FC236}">
                <a16:creationId xmlns="" xmlns:a16="http://schemas.microsoft.com/office/drawing/2014/main" id="{EB40830B-AFA1-47E7-B29E-234A96ABF9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6145213"/>
            <a:ext cx="25288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Content Placeholder 9">
            <a:extLst>
              <a:ext uri="{FF2B5EF4-FFF2-40B4-BE49-F238E27FC236}">
                <a16:creationId xmlns="" xmlns:a16="http://schemas.microsoft.com/office/drawing/2014/main" id="{C4ADFCB8-A8C1-4AD8-B64B-C7A9C166E7FB}"/>
              </a:ext>
            </a:extLst>
          </p:cNvPr>
          <p:cNvSpPr>
            <a:spLocks noGrp="1"/>
          </p:cNvSpPr>
          <p:nvPr>
            <p:ph idx="1"/>
          </p:nvPr>
        </p:nvSpPr>
        <p:spPr/>
        <p:txBody>
          <a:bodyPr/>
          <a:lstStyle/>
          <a:p>
            <a:r>
              <a:rPr lang="en-US" altLang="en-US">
                <a:solidFill>
                  <a:schemeClr val="tx1"/>
                </a:solidFill>
              </a:rPr>
              <a:t>Diabetes</a:t>
            </a:r>
          </a:p>
          <a:p>
            <a:r>
              <a:rPr lang="en-US" altLang="en-US">
                <a:solidFill>
                  <a:schemeClr val="tx1"/>
                </a:solidFill>
              </a:rPr>
              <a:t>High blood pressure</a:t>
            </a:r>
          </a:p>
          <a:p>
            <a:r>
              <a:rPr lang="en-US" altLang="en-US">
                <a:solidFill>
                  <a:schemeClr val="tx1"/>
                </a:solidFill>
              </a:rPr>
              <a:t>Heart disease</a:t>
            </a:r>
          </a:p>
          <a:p>
            <a:r>
              <a:rPr lang="en-US" altLang="en-US">
                <a:solidFill>
                  <a:schemeClr val="tx1"/>
                </a:solidFill>
              </a:rPr>
              <a:t>Sleep apnoea</a:t>
            </a:r>
          </a:p>
          <a:p>
            <a:r>
              <a:rPr lang="en-US" altLang="en-US">
                <a:solidFill>
                  <a:schemeClr val="tx1"/>
                </a:solidFill>
              </a:rPr>
              <a:t>Arthritis</a:t>
            </a:r>
          </a:p>
          <a:p>
            <a:r>
              <a:rPr lang="en-US" altLang="en-US">
                <a:solidFill>
                  <a:schemeClr val="tx1"/>
                </a:solidFill>
              </a:rPr>
              <a:t>High cholesterol</a:t>
            </a:r>
          </a:p>
          <a:p>
            <a:r>
              <a:rPr lang="en-US" altLang="en-US">
                <a:solidFill>
                  <a:schemeClr val="tx1"/>
                </a:solidFill>
              </a:rPr>
              <a:t>Polycystic Ovaries</a:t>
            </a:r>
          </a:p>
          <a:p>
            <a:r>
              <a:rPr lang="en-US" altLang="en-US">
                <a:solidFill>
                  <a:schemeClr val="tx1"/>
                </a:solidFill>
              </a:rPr>
              <a:t>Asthma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 xmlns:a16="http://schemas.microsoft.com/office/drawing/2014/main" id="{BEECC4FC-0307-4602-9982-6A87A48FAFA8}"/>
              </a:ext>
            </a:extLst>
          </p:cNvPr>
          <p:cNvSpPr>
            <a:spLocks noGrp="1"/>
          </p:cNvSpPr>
          <p:nvPr>
            <p:ph type="title"/>
          </p:nvPr>
        </p:nvSpPr>
        <p:spPr/>
        <p:txBody>
          <a:bodyPr/>
          <a:lstStyle/>
          <a:p>
            <a:r>
              <a:rPr lang="en-GB" altLang="en-US"/>
              <a:t>Tier 3 weight loss</a:t>
            </a:r>
          </a:p>
        </p:txBody>
      </p:sp>
      <p:sp>
        <p:nvSpPr>
          <p:cNvPr id="16387" name="Content Placeholder 2">
            <a:extLst>
              <a:ext uri="{FF2B5EF4-FFF2-40B4-BE49-F238E27FC236}">
                <a16:creationId xmlns="" xmlns:a16="http://schemas.microsoft.com/office/drawing/2014/main" id="{1B99F79D-4799-44A3-BA86-8938EDBFA19C}"/>
              </a:ext>
            </a:extLst>
          </p:cNvPr>
          <p:cNvSpPr>
            <a:spLocks noGrp="1"/>
          </p:cNvSpPr>
          <p:nvPr>
            <p:ph idx="1"/>
          </p:nvPr>
        </p:nvSpPr>
        <p:spPr/>
        <p:txBody>
          <a:bodyPr/>
          <a:lstStyle/>
          <a:p>
            <a:r>
              <a:rPr lang="en-GB" altLang="en-US">
                <a:solidFill>
                  <a:schemeClr val="tx1"/>
                </a:solidFill>
              </a:rPr>
              <a:t>Dietician</a:t>
            </a:r>
          </a:p>
          <a:p>
            <a:r>
              <a:rPr lang="en-GB" altLang="en-US">
                <a:solidFill>
                  <a:schemeClr val="tx1"/>
                </a:solidFill>
              </a:rPr>
              <a:t>Psychologist</a:t>
            </a:r>
          </a:p>
          <a:p>
            <a:r>
              <a:rPr lang="en-GB" altLang="en-US">
                <a:solidFill>
                  <a:schemeClr val="tx1"/>
                </a:solidFill>
              </a:rPr>
              <a:t>Physician / GP</a:t>
            </a:r>
          </a:p>
          <a:p>
            <a:r>
              <a:rPr lang="en-GB" altLang="en-US">
                <a:solidFill>
                  <a:schemeClr val="tx1"/>
                </a:solidFill>
              </a:rPr>
              <a:t>Trainer</a:t>
            </a:r>
          </a:p>
        </p:txBody>
      </p:sp>
      <p:sp>
        <p:nvSpPr>
          <p:cNvPr id="16388" name="Rectangle 1">
            <a:extLst>
              <a:ext uri="{FF2B5EF4-FFF2-40B4-BE49-F238E27FC236}">
                <a16:creationId xmlns="" xmlns:a16="http://schemas.microsoft.com/office/drawing/2014/main" id="{10BDA836-E9AC-4D9B-9A7F-F3DCBD2F235D}"/>
              </a:ext>
            </a:extLst>
          </p:cNvPr>
          <p:cNvSpPr>
            <a:spLocks noChangeArrowheads="1"/>
          </p:cNvSpPr>
          <p:nvPr/>
        </p:nvSpPr>
        <p:spPr bwMode="auto">
          <a:xfrm>
            <a:off x="6786563" y="6153150"/>
            <a:ext cx="2339975" cy="692150"/>
          </a:xfrm>
          <a:prstGeom prst="rect">
            <a:avLst/>
          </a:prstGeom>
          <a:solidFill>
            <a:schemeClr val="bg1"/>
          </a:solidFill>
          <a:ln w="9525">
            <a:solidFill>
              <a:schemeClr val="bg1"/>
            </a:solidFill>
            <a:round/>
            <a:headEnd/>
            <a:tailEnd/>
          </a:ln>
        </p:spPr>
        <p:txBody>
          <a:bodyPr/>
          <a:lstStyle>
            <a:lvl1pPr>
              <a:spcBef>
                <a:spcPct val="20000"/>
              </a:spcBef>
              <a:buChar char="•"/>
              <a:defRPr sz="2800">
                <a:solidFill>
                  <a:srgbClr val="7DA58F"/>
                </a:solidFill>
                <a:latin typeface="Verdana" panose="020B0604030504040204" pitchFamily="34" charset="0"/>
                <a:ea typeface="MS PGothic" panose="020B0600070205080204" pitchFamily="34" charset="-128"/>
              </a:defRPr>
            </a:lvl1pPr>
            <a:lvl2pPr marL="742950" indent="-285750">
              <a:spcBef>
                <a:spcPct val="20000"/>
              </a:spcBef>
              <a:buChar char="–"/>
              <a:defRPr sz="2400">
                <a:solidFill>
                  <a:srgbClr val="7DA58F"/>
                </a:solidFill>
                <a:latin typeface="Verdana" panose="020B0604030504040204" pitchFamily="34" charset="0"/>
                <a:ea typeface="MS PGothic" panose="020B0600070205080204" pitchFamily="34" charset="-128"/>
              </a:defRPr>
            </a:lvl2pPr>
            <a:lvl3pPr marL="1143000" indent="-228600">
              <a:spcBef>
                <a:spcPct val="20000"/>
              </a:spcBef>
              <a:buChar char="•"/>
              <a:defRPr sz="2000">
                <a:solidFill>
                  <a:srgbClr val="7DA58F"/>
                </a:solidFill>
                <a:latin typeface="Verdana" panose="020B0604030504040204" pitchFamily="34" charset="0"/>
                <a:ea typeface="MS PGothic" panose="020B0600070205080204" pitchFamily="34" charset="-128"/>
              </a:defRPr>
            </a:lvl3pPr>
            <a:lvl4pPr marL="1600200" indent="-228600">
              <a:spcBef>
                <a:spcPct val="20000"/>
              </a:spcBef>
              <a:buChar char="–"/>
              <a:defRPr>
                <a:solidFill>
                  <a:srgbClr val="7DA58F"/>
                </a:solidFill>
                <a:latin typeface="Verdana" panose="020B0604030504040204" pitchFamily="34" charset="0"/>
                <a:ea typeface="MS PGothic" panose="020B0600070205080204" pitchFamily="34" charset="-128"/>
              </a:defRPr>
            </a:lvl4pPr>
            <a:lvl5pPr marL="2057400" indent="-228600">
              <a:spcBef>
                <a:spcPct val="20000"/>
              </a:spcBef>
              <a:buChar char="»"/>
              <a:defRPr>
                <a:solidFill>
                  <a:srgbClr val="7DA58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9pPr>
          </a:lstStyle>
          <a:p>
            <a:pPr>
              <a:spcBef>
                <a:spcPct val="0"/>
              </a:spcBef>
              <a:buFontTx/>
              <a:buNone/>
            </a:pPr>
            <a:endParaRPr lang="en-US" altLang="en-US" sz="2200">
              <a:solidFill>
                <a:schemeClr val="tx1"/>
              </a:solidFill>
              <a:latin typeface="Arial" panose="020B0604020202020204" pitchFamily="34" charset="0"/>
            </a:endParaRPr>
          </a:p>
        </p:txBody>
      </p:sp>
      <p:pic>
        <p:nvPicPr>
          <p:cNvPr id="16389" name="Picture 2" descr="Image result for thames valley weight loss">
            <a:extLst>
              <a:ext uri="{FF2B5EF4-FFF2-40B4-BE49-F238E27FC236}">
                <a16:creationId xmlns="" xmlns:a16="http://schemas.microsoft.com/office/drawing/2014/main" id="{F10D6C33-6980-432D-AD9D-037CA6264B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1163" y="6091238"/>
            <a:ext cx="2236787"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9">
            <a:extLst>
              <a:ext uri="{FF2B5EF4-FFF2-40B4-BE49-F238E27FC236}">
                <a16:creationId xmlns="" xmlns:a16="http://schemas.microsoft.com/office/drawing/2014/main" id="{D89D1570-1831-4EE1-8E78-AE1F7E6C37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6145213"/>
            <a:ext cx="25288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rossfittidalwave.com/wp-content/uploads/2017/04/Evolution-of-Obes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28800"/>
            <a:ext cx="8818223" cy="366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039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2">
            <a:extLst>
              <a:ext uri="{FF2B5EF4-FFF2-40B4-BE49-F238E27FC236}">
                <a16:creationId xmlns="" xmlns:a16="http://schemas.microsoft.com/office/drawing/2014/main" id="{3FF28C84-F92E-4C62-8E73-9D185DA5D54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370138" y="115888"/>
            <a:ext cx="4722812" cy="6680200"/>
          </a:xfrm>
        </p:spPr>
      </p:pic>
      <p:sp>
        <p:nvSpPr>
          <p:cNvPr id="17411" name="Rectangle 1">
            <a:extLst>
              <a:ext uri="{FF2B5EF4-FFF2-40B4-BE49-F238E27FC236}">
                <a16:creationId xmlns="" xmlns:a16="http://schemas.microsoft.com/office/drawing/2014/main" id="{50ED601B-DC8B-4DAB-B9E2-692E398F90BB}"/>
              </a:ext>
            </a:extLst>
          </p:cNvPr>
          <p:cNvSpPr>
            <a:spLocks noChangeArrowheads="1"/>
          </p:cNvSpPr>
          <p:nvPr/>
        </p:nvSpPr>
        <p:spPr bwMode="auto">
          <a:xfrm>
            <a:off x="6786563" y="6153150"/>
            <a:ext cx="2339975" cy="692150"/>
          </a:xfrm>
          <a:prstGeom prst="rect">
            <a:avLst/>
          </a:prstGeom>
          <a:solidFill>
            <a:schemeClr val="bg1"/>
          </a:solidFill>
          <a:ln w="9525">
            <a:solidFill>
              <a:schemeClr val="bg1"/>
            </a:solidFill>
            <a:round/>
            <a:headEnd/>
            <a:tailEnd/>
          </a:ln>
        </p:spPr>
        <p:txBody>
          <a:bodyPr/>
          <a:lstStyle>
            <a:lvl1pPr>
              <a:spcBef>
                <a:spcPct val="20000"/>
              </a:spcBef>
              <a:buChar char="•"/>
              <a:defRPr sz="2800">
                <a:solidFill>
                  <a:srgbClr val="7DA58F"/>
                </a:solidFill>
                <a:latin typeface="Verdana" panose="020B0604030504040204" pitchFamily="34" charset="0"/>
                <a:ea typeface="MS PGothic" panose="020B0600070205080204" pitchFamily="34" charset="-128"/>
              </a:defRPr>
            </a:lvl1pPr>
            <a:lvl2pPr marL="742950" indent="-285750">
              <a:spcBef>
                <a:spcPct val="20000"/>
              </a:spcBef>
              <a:buChar char="–"/>
              <a:defRPr sz="2400">
                <a:solidFill>
                  <a:srgbClr val="7DA58F"/>
                </a:solidFill>
                <a:latin typeface="Verdana" panose="020B0604030504040204" pitchFamily="34" charset="0"/>
                <a:ea typeface="MS PGothic" panose="020B0600070205080204" pitchFamily="34" charset="-128"/>
              </a:defRPr>
            </a:lvl2pPr>
            <a:lvl3pPr marL="1143000" indent="-228600">
              <a:spcBef>
                <a:spcPct val="20000"/>
              </a:spcBef>
              <a:buChar char="•"/>
              <a:defRPr sz="2000">
                <a:solidFill>
                  <a:srgbClr val="7DA58F"/>
                </a:solidFill>
                <a:latin typeface="Verdana" panose="020B0604030504040204" pitchFamily="34" charset="0"/>
                <a:ea typeface="MS PGothic" panose="020B0600070205080204" pitchFamily="34" charset="-128"/>
              </a:defRPr>
            </a:lvl3pPr>
            <a:lvl4pPr marL="1600200" indent="-228600">
              <a:spcBef>
                <a:spcPct val="20000"/>
              </a:spcBef>
              <a:buChar char="–"/>
              <a:defRPr>
                <a:solidFill>
                  <a:srgbClr val="7DA58F"/>
                </a:solidFill>
                <a:latin typeface="Verdana" panose="020B0604030504040204" pitchFamily="34" charset="0"/>
                <a:ea typeface="MS PGothic" panose="020B0600070205080204" pitchFamily="34" charset="-128"/>
              </a:defRPr>
            </a:lvl4pPr>
            <a:lvl5pPr marL="2057400" indent="-228600">
              <a:spcBef>
                <a:spcPct val="20000"/>
              </a:spcBef>
              <a:buChar char="»"/>
              <a:defRPr>
                <a:solidFill>
                  <a:srgbClr val="7DA58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9pPr>
          </a:lstStyle>
          <a:p>
            <a:pPr>
              <a:spcBef>
                <a:spcPct val="0"/>
              </a:spcBef>
              <a:buFontTx/>
              <a:buNone/>
            </a:pPr>
            <a:endParaRPr lang="en-US" altLang="en-US" sz="2200">
              <a:solidFill>
                <a:schemeClr val="tx1"/>
              </a:solidFill>
              <a:latin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 xmlns:a16="http://schemas.microsoft.com/office/drawing/2014/main" id="{59540B11-13E9-4FDF-859A-86A7ECE05A2C}"/>
              </a:ext>
            </a:extLst>
          </p:cNvPr>
          <p:cNvSpPr>
            <a:spLocks noGrp="1"/>
          </p:cNvSpPr>
          <p:nvPr>
            <p:ph type="title"/>
          </p:nvPr>
        </p:nvSpPr>
        <p:spPr/>
        <p:txBody>
          <a:bodyPr/>
          <a:lstStyle/>
          <a:p>
            <a:r>
              <a:rPr lang="en-GB" altLang="en-US"/>
              <a:t>Tier 3 results</a:t>
            </a:r>
          </a:p>
        </p:txBody>
      </p:sp>
      <p:graphicFrame>
        <p:nvGraphicFramePr>
          <p:cNvPr id="3" name="Content Placeholder 2">
            <a:extLst>
              <a:ext uri="{FF2B5EF4-FFF2-40B4-BE49-F238E27FC236}">
                <a16:creationId xmlns="" xmlns:a16="http://schemas.microsoft.com/office/drawing/2014/main" id="{9DA747EE-9B39-427E-80FE-FF6A75E16E6E}"/>
              </a:ext>
            </a:extLst>
          </p:cNvPr>
          <p:cNvGraphicFramePr>
            <a:graphicFrameLocks noGrp="1"/>
          </p:cNvGraphicFramePr>
          <p:nvPr>
            <p:ph idx="1"/>
          </p:nvPr>
        </p:nvGraphicFramePr>
        <p:xfrm>
          <a:off x="457200" y="1628775"/>
          <a:ext cx="5486400" cy="1536700"/>
        </p:xfrm>
        <a:graphic>
          <a:graphicData uri="http://schemas.openxmlformats.org/drawingml/2006/table">
            <a:tbl>
              <a:tblPr/>
              <a:tblGrid>
                <a:gridCol w="274320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tblGrid>
              <a:tr h="365609">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FFFFFF"/>
                        </a:solidFill>
                        <a:effectLst/>
                        <a:latin typeface="Verdana" pitchFamily="34" charset="0"/>
                        <a:ea typeface="MS PGothic" pitchFamily="34" charset="-128"/>
                      </a:endParaRP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Verdana" pitchFamily="34" charset="0"/>
                          <a:ea typeface="MS PGothic" pitchFamily="34" charset="-128"/>
                        </a:rPr>
                        <a:t>12 months</a:t>
                      </a: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371322">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Weight</a:t>
                      </a: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11kg = 1st 10lb</a:t>
                      </a: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1"/>
                  </a:ext>
                </a:extLst>
              </a:tr>
              <a:tr h="371322">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BMI</a:t>
                      </a: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43 </a:t>
                      </a:r>
                      <a:r>
                        <a:rPr kumimoji="0" lang="en-US" altLang="en-US" sz="1800" b="0" i="0" u="none" strike="noStrike" cap="none" normalizeH="0" baseline="0">
                          <a:ln>
                            <a:noFill/>
                          </a:ln>
                          <a:solidFill>
                            <a:srgbClr val="000000"/>
                          </a:solidFill>
                          <a:effectLst/>
                          <a:latin typeface="Verdana" pitchFamily="34" charset="0"/>
                          <a:ea typeface="MS PGothic" pitchFamily="34" charset="-128"/>
                          <a:sym typeface="Wingdings" pitchFamily="2" charset="2"/>
                        </a:rPr>
                        <a:t></a:t>
                      </a:r>
                      <a:r>
                        <a:rPr kumimoji="0" lang="en-US" altLang="en-US" sz="1800" b="0" i="0" u="none" strike="noStrike" cap="none" normalizeH="0" baseline="0">
                          <a:ln>
                            <a:noFill/>
                          </a:ln>
                          <a:solidFill>
                            <a:srgbClr val="000000"/>
                          </a:solidFill>
                          <a:effectLst/>
                          <a:latin typeface="Verdana" pitchFamily="34" charset="0"/>
                          <a:ea typeface="MS PGothic" pitchFamily="34" charset="-128"/>
                        </a:rPr>
                        <a:t> 41</a:t>
                      </a: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 xmlns:a16="http://schemas.microsoft.com/office/drawing/2014/main" val="10002"/>
                  </a:ext>
                </a:extLst>
              </a:tr>
              <a:tr h="428448">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Blood pressure</a:t>
                      </a: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130 </a:t>
                      </a:r>
                      <a:r>
                        <a:rPr kumimoji="0" lang="en-US" altLang="en-US" sz="1800" b="0" i="0" u="none" strike="noStrike" cap="none" normalizeH="0" baseline="0">
                          <a:ln>
                            <a:noFill/>
                          </a:ln>
                          <a:solidFill>
                            <a:srgbClr val="000000"/>
                          </a:solidFill>
                          <a:effectLst/>
                          <a:latin typeface="Verdana" pitchFamily="34" charset="0"/>
                          <a:ea typeface="MS PGothic" pitchFamily="34" charset="-128"/>
                          <a:sym typeface="Wingdings" pitchFamily="2" charset="2"/>
                        </a:rPr>
                        <a:t> 120</a:t>
                      </a:r>
                      <a:endParaRPr kumimoji="0" lang="en-US" altLang="en-US" sz="1800" b="0" i="0" u="none" strike="noStrike" cap="none" normalizeH="0" baseline="0">
                        <a:ln>
                          <a:noFill/>
                        </a:ln>
                        <a:solidFill>
                          <a:srgbClr val="000000"/>
                        </a:solidFill>
                        <a:effectLst/>
                        <a:latin typeface="Verdana" pitchFamily="34" charset="0"/>
                        <a:ea typeface="MS PGothic" pitchFamily="34" charset="-128"/>
                      </a:endParaRP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3"/>
                  </a:ext>
                </a:extLst>
              </a:tr>
            </a:tbl>
          </a:graphicData>
        </a:graphic>
      </p:graphicFrame>
      <p:sp>
        <p:nvSpPr>
          <p:cNvPr id="18452" name="Rectangle 1">
            <a:extLst>
              <a:ext uri="{FF2B5EF4-FFF2-40B4-BE49-F238E27FC236}">
                <a16:creationId xmlns="" xmlns:a16="http://schemas.microsoft.com/office/drawing/2014/main" id="{10A8C252-A391-416C-A155-38474DB3D03C}"/>
              </a:ext>
            </a:extLst>
          </p:cNvPr>
          <p:cNvSpPr>
            <a:spLocks noChangeArrowheads="1"/>
          </p:cNvSpPr>
          <p:nvPr/>
        </p:nvSpPr>
        <p:spPr bwMode="auto">
          <a:xfrm>
            <a:off x="6786563" y="6153150"/>
            <a:ext cx="2339975" cy="692150"/>
          </a:xfrm>
          <a:prstGeom prst="rect">
            <a:avLst/>
          </a:prstGeom>
          <a:solidFill>
            <a:schemeClr val="bg1"/>
          </a:solidFill>
          <a:ln w="9525">
            <a:solidFill>
              <a:schemeClr val="bg1"/>
            </a:solidFill>
            <a:round/>
            <a:headEnd/>
            <a:tailEnd/>
          </a:ln>
        </p:spPr>
        <p:txBody>
          <a:bodyPr/>
          <a:lstStyle>
            <a:lvl1pPr>
              <a:spcBef>
                <a:spcPct val="20000"/>
              </a:spcBef>
              <a:buChar char="•"/>
              <a:defRPr sz="2800">
                <a:solidFill>
                  <a:srgbClr val="7DA58F"/>
                </a:solidFill>
                <a:latin typeface="Verdana" panose="020B0604030504040204" pitchFamily="34" charset="0"/>
                <a:ea typeface="MS PGothic" panose="020B0600070205080204" pitchFamily="34" charset="-128"/>
              </a:defRPr>
            </a:lvl1pPr>
            <a:lvl2pPr marL="742950" indent="-285750">
              <a:spcBef>
                <a:spcPct val="20000"/>
              </a:spcBef>
              <a:buChar char="–"/>
              <a:defRPr sz="2400">
                <a:solidFill>
                  <a:srgbClr val="7DA58F"/>
                </a:solidFill>
                <a:latin typeface="Verdana" panose="020B0604030504040204" pitchFamily="34" charset="0"/>
                <a:ea typeface="MS PGothic" panose="020B0600070205080204" pitchFamily="34" charset="-128"/>
              </a:defRPr>
            </a:lvl2pPr>
            <a:lvl3pPr marL="1143000" indent="-228600">
              <a:spcBef>
                <a:spcPct val="20000"/>
              </a:spcBef>
              <a:buChar char="•"/>
              <a:defRPr sz="2000">
                <a:solidFill>
                  <a:srgbClr val="7DA58F"/>
                </a:solidFill>
                <a:latin typeface="Verdana" panose="020B0604030504040204" pitchFamily="34" charset="0"/>
                <a:ea typeface="MS PGothic" panose="020B0600070205080204" pitchFamily="34" charset="-128"/>
              </a:defRPr>
            </a:lvl3pPr>
            <a:lvl4pPr marL="1600200" indent="-228600">
              <a:spcBef>
                <a:spcPct val="20000"/>
              </a:spcBef>
              <a:buChar char="–"/>
              <a:defRPr>
                <a:solidFill>
                  <a:srgbClr val="7DA58F"/>
                </a:solidFill>
                <a:latin typeface="Verdana" panose="020B0604030504040204" pitchFamily="34" charset="0"/>
                <a:ea typeface="MS PGothic" panose="020B0600070205080204" pitchFamily="34" charset="-128"/>
              </a:defRPr>
            </a:lvl4pPr>
            <a:lvl5pPr marL="2057400" indent="-228600">
              <a:spcBef>
                <a:spcPct val="20000"/>
              </a:spcBef>
              <a:buChar char="»"/>
              <a:defRPr>
                <a:solidFill>
                  <a:srgbClr val="7DA58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9pPr>
          </a:lstStyle>
          <a:p>
            <a:pPr>
              <a:spcBef>
                <a:spcPct val="0"/>
              </a:spcBef>
              <a:buFontTx/>
              <a:buNone/>
            </a:pPr>
            <a:endParaRPr lang="en-US" altLang="en-US" sz="2200">
              <a:solidFill>
                <a:schemeClr val="tx1"/>
              </a:solidFill>
              <a:latin typeface="Arial" panose="020B0604020202020204" pitchFamily="34" charset="0"/>
            </a:endParaRPr>
          </a:p>
        </p:txBody>
      </p:sp>
      <p:pic>
        <p:nvPicPr>
          <p:cNvPr id="18453" name="Picture 2" descr="Image result for thames valley weight loss">
            <a:extLst>
              <a:ext uri="{FF2B5EF4-FFF2-40B4-BE49-F238E27FC236}">
                <a16:creationId xmlns="" xmlns:a16="http://schemas.microsoft.com/office/drawing/2014/main" id="{F6464325-70AE-4628-A9A5-DF331E7B2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1163" y="6091238"/>
            <a:ext cx="2236787"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4" name="Picture 9">
            <a:extLst>
              <a:ext uri="{FF2B5EF4-FFF2-40B4-BE49-F238E27FC236}">
                <a16:creationId xmlns="" xmlns:a16="http://schemas.microsoft.com/office/drawing/2014/main" id="{2DABD670-8DB7-4CAB-98AC-07A7A027C3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6145213"/>
            <a:ext cx="25288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5" name="TextBox 3">
            <a:extLst>
              <a:ext uri="{FF2B5EF4-FFF2-40B4-BE49-F238E27FC236}">
                <a16:creationId xmlns="" xmlns:a16="http://schemas.microsoft.com/office/drawing/2014/main" id="{16C37FE9-199F-420A-8BEB-CB6A77834368}"/>
              </a:ext>
            </a:extLst>
          </p:cNvPr>
          <p:cNvSpPr txBox="1">
            <a:spLocks noChangeArrowheads="1"/>
          </p:cNvSpPr>
          <p:nvPr/>
        </p:nvSpPr>
        <p:spPr bwMode="auto">
          <a:xfrm>
            <a:off x="755650" y="3500438"/>
            <a:ext cx="7345363"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7DA58F"/>
                </a:solidFill>
                <a:latin typeface="Verdana" panose="020B0604030504040204" pitchFamily="34" charset="0"/>
                <a:ea typeface="MS PGothic" panose="020B0600070205080204" pitchFamily="34" charset="-128"/>
              </a:defRPr>
            </a:lvl1pPr>
            <a:lvl2pPr marL="742950" indent="-285750">
              <a:spcBef>
                <a:spcPct val="20000"/>
              </a:spcBef>
              <a:buChar char="–"/>
              <a:defRPr sz="2400">
                <a:solidFill>
                  <a:srgbClr val="7DA58F"/>
                </a:solidFill>
                <a:latin typeface="Verdana" panose="020B0604030504040204" pitchFamily="34" charset="0"/>
                <a:ea typeface="MS PGothic" panose="020B0600070205080204" pitchFamily="34" charset="-128"/>
              </a:defRPr>
            </a:lvl2pPr>
            <a:lvl3pPr marL="1143000" indent="-228600">
              <a:spcBef>
                <a:spcPct val="20000"/>
              </a:spcBef>
              <a:buChar char="•"/>
              <a:defRPr sz="2000">
                <a:solidFill>
                  <a:srgbClr val="7DA58F"/>
                </a:solidFill>
                <a:latin typeface="Verdana" panose="020B0604030504040204" pitchFamily="34" charset="0"/>
                <a:ea typeface="MS PGothic" panose="020B0600070205080204" pitchFamily="34" charset="-128"/>
              </a:defRPr>
            </a:lvl3pPr>
            <a:lvl4pPr marL="1600200" indent="-228600">
              <a:spcBef>
                <a:spcPct val="20000"/>
              </a:spcBef>
              <a:buChar char="–"/>
              <a:defRPr>
                <a:solidFill>
                  <a:srgbClr val="7DA58F"/>
                </a:solidFill>
                <a:latin typeface="Verdana" panose="020B0604030504040204" pitchFamily="34" charset="0"/>
                <a:ea typeface="MS PGothic" panose="020B0600070205080204" pitchFamily="34" charset="-128"/>
              </a:defRPr>
            </a:lvl4pPr>
            <a:lvl5pPr marL="2057400" indent="-228600">
              <a:spcBef>
                <a:spcPct val="20000"/>
              </a:spcBef>
              <a:buChar char="»"/>
              <a:defRPr>
                <a:solidFill>
                  <a:srgbClr val="7DA58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9pPr>
          </a:lstStyle>
          <a:p>
            <a:pPr>
              <a:spcBef>
                <a:spcPct val="0"/>
              </a:spcBef>
              <a:buFontTx/>
              <a:buNone/>
            </a:pPr>
            <a:r>
              <a:rPr lang="en-US" altLang="en-US" sz="2200">
                <a:solidFill>
                  <a:schemeClr val="tx1"/>
                </a:solidFill>
                <a:latin typeface="Arial" panose="020B0604020202020204" pitchFamily="34" charset="0"/>
              </a:rPr>
              <a:t>Also:</a:t>
            </a:r>
          </a:p>
          <a:p>
            <a:pPr>
              <a:spcBef>
                <a:spcPct val="0"/>
              </a:spcBef>
              <a:buFontTx/>
              <a:buChar char="-"/>
            </a:pPr>
            <a:r>
              <a:rPr lang="en-US" altLang="en-US" sz="2200">
                <a:solidFill>
                  <a:schemeClr val="tx1"/>
                </a:solidFill>
                <a:latin typeface="Arial" panose="020B0604020202020204" pitchFamily="34" charset="0"/>
              </a:rPr>
              <a:t>Increase in exercise</a:t>
            </a:r>
          </a:p>
          <a:p>
            <a:pPr>
              <a:spcBef>
                <a:spcPct val="0"/>
              </a:spcBef>
              <a:buFontTx/>
              <a:buChar char="-"/>
            </a:pPr>
            <a:r>
              <a:rPr lang="en-US" altLang="en-US" sz="2200">
                <a:solidFill>
                  <a:schemeClr val="tx1"/>
                </a:solidFill>
                <a:latin typeface="Arial" panose="020B0604020202020204" pitchFamily="34" charset="0"/>
              </a:rPr>
              <a:t>Increase in quality of life</a:t>
            </a:r>
          </a:p>
          <a:p>
            <a:pPr>
              <a:spcBef>
                <a:spcPct val="0"/>
              </a:spcBef>
              <a:buFontTx/>
              <a:buChar char="-"/>
            </a:pPr>
            <a:r>
              <a:rPr lang="en-US" altLang="en-US" sz="2200">
                <a:solidFill>
                  <a:schemeClr val="tx1"/>
                </a:solidFill>
                <a:latin typeface="Arial" panose="020B0604020202020204" pitchFamily="34" charset="0"/>
              </a:rPr>
              <a:t>Improvement in diabetes</a:t>
            </a:r>
          </a:p>
          <a:p>
            <a:pPr>
              <a:spcBef>
                <a:spcPct val="0"/>
              </a:spcBef>
              <a:buFontTx/>
              <a:buChar char="-"/>
            </a:pPr>
            <a:r>
              <a:rPr lang="en-US" altLang="en-US" sz="2200">
                <a:solidFill>
                  <a:schemeClr val="tx1"/>
                </a:solidFill>
                <a:latin typeface="Arial" panose="020B0604020202020204" pitchFamily="34" charset="0"/>
              </a:rPr>
              <a:t>More likely to have their “5 a day”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 xmlns:a16="http://schemas.microsoft.com/office/drawing/2014/main" id="{40838ABA-28DE-455A-93F3-C3E2157E2B9C}"/>
              </a:ext>
            </a:extLst>
          </p:cNvPr>
          <p:cNvSpPr>
            <a:spLocks noGrp="1"/>
          </p:cNvSpPr>
          <p:nvPr>
            <p:ph type="title"/>
          </p:nvPr>
        </p:nvSpPr>
        <p:spPr/>
        <p:txBody>
          <a:bodyPr/>
          <a:lstStyle/>
          <a:p>
            <a:r>
              <a:rPr lang="en-GB" altLang="en-US"/>
              <a:t>Tier 3 results</a:t>
            </a:r>
          </a:p>
        </p:txBody>
      </p:sp>
      <p:sp>
        <p:nvSpPr>
          <p:cNvPr id="19459" name="Rectangle 1">
            <a:extLst>
              <a:ext uri="{FF2B5EF4-FFF2-40B4-BE49-F238E27FC236}">
                <a16:creationId xmlns="" xmlns:a16="http://schemas.microsoft.com/office/drawing/2014/main" id="{9739FEA9-ACE8-4C07-AF4E-8D63E2D68045}"/>
              </a:ext>
            </a:extLst>
          </p:cNvPr>
          <p:cNvSpPr>
            <a:spLocks noChangeArrowheads="1"/>
          </p:cNvSpPr>
          <p:nvPr/>
        </p:nvSpPr>
        <p:spPr bwMode="auto">
          <a:xfrm>
            <a:off x="6786563" y="6153150"/>
            <a:ext cx="2339975" cy="692150"/>
          </a:xfrm>
          <a:prstGeom prst="rect">
            <a:avLst/>
          </a:prstGeom>
          <a:solidFill>
            <a:schemeClr val="bg1"/>
          </a:solidFill>
          <a:ln w="9525">
            <a:solidFill>
              <a:schemeClr val="bg1"/>
            </a:solidFill>
            <a:round/>
            <a:headEnd/>
            <a:tailEnd/>
          </a:ln>
        </p:spPr>
        <p:txBody>
          <a:bodyPr/>
          <a:lstStyle>
            <a:lvl1pPr>
              <a:spcBef>
                <a:spcPct val="20000"/>
              </a:spcBef>
              <a:buChar char="•"/>
              <a:defRPr sz="2800">
                <a:solidFill>
                  <a:srgbClr val="7DA58F"/>
                </a:solidFill>
                <a:latin typeface="Verdana" panose="020B0604030504040204" pitchFamily="34" charset="0"/>
                <a:ea typeface="MS PGothic" panose="020B0600070205080204" pitchFamily="34" charset="-128"/>
              </a:defRPr>
            </a:lvl1pPr>
            <a:lvl2pPr marL="742950" indent="-285750">
              <a:spcBef>
                <a:spcPct val="20000"/>
              </a:spcBef>
              <a:buChar char="–"/>
              <a:defRPr sz="2400">
                <a:solidFill>
                  <a:srgbClr val="7DA58F"/>
                </a:solidFill>
                <a:latin typeface="Verdana" panose="020B0604030504040204" pitchFamily="34" charset="0"/>
                <a:ea typeface="MS PGothic" panose="020B0600070205080204" pitchFamily="34" charset="-128"/>
              </a:defRPr>
            </a:lvl2pPr>
            <a:lvl3pPr marL="1143000" indent="-228600">
              <a:spcBef>
                <a:spcPct val="20000"/>
              </a:spcBef>
              <a:buChar char="•"/>
              <a:defRPr sz="2000">
                <a:solidFill>
                  <a:srgbClr val="7DA58F"/>
                </a:solidFill>
                <a:latin typeface="Verdana" panose="020B0604030504040204" pitchFamily="34" charset="0"/>
                <a:ea typeface="MS PGothic" panose="020B0600070205080204" pitchFamily="34" charset="-128"/>
              </a:defRPr>
            </a:lvl3pPr>
            <a:lvl4pPr marL="1600200" indent="-228600">
              <a:spcBef>
                <a:spcPct val="20000"/>
              </a:spcBef>
              <a:buChar char="–"/>
              <a:defRPr>
                <a:solidFill>
                  <a:srgbClr val="7DA58F"/>
                </a:solidFill>
                <a:latin typeface="Verdana" panose="020B0604030504040204" pitchFamily="34" charset="0"/>
                <a:ea typeface="MS PGothic" panose="020B0600070205080204" pitchFamily="34" charset="-128"/>
              </a:defRPr>
            </a:lvl4pPr>
            <a:lvl5pPr marL="2057400" indent="-228600">
              <a:spcBef>
                <a:spcPct val="20000"/>
              </a:spcBef>
              <a:buChar char="»"/>
              <a:defRPr>
                <a:solidFill>
                  <a:srgbClr val="7DA58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9pPr>
          </a:lstStyle>
          <a:p>
            <a:pPr>
              <a:spcBef>
                <a:spcPct val="0"/>
              </a:spcBef>
              <a:buFontTx/>
              <a:buNone/>
            </a:pPr>
            <a:endParaRPr lang="en-US" altLang="en-US" sz="2200">
              <a:solidFill>
                <a:schemeClr val="tx1"/>
              </a:solidFill>
              <a:latin typeface="Arial" panose="020B0604020202020204" pitchFamily="34" charset="0"/>
            </a:endParaRPr>
          </a:p>
        </p:txBody>
      </p:sp>
      <p:pic>
        <p:nvPicPr>
          <p:cNvPr id="19460" name="Picture 2" descr="Image result for thames valley weight loss">
            <a:extLst>
              <a:ext uri="{FF2B5EF4-FFF2-40B4-BE49-F238E27FC236}">
                <a16:creationId xmlns="" xmlns:a16="http://schemas.microsoft.com/office/drawing/2014/main" id="{604D239D-B61E-4E78-9F06-23ECF9DBC8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1163" y="6091238"/>
            <a:ext cx="2236787"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9">
            <a:extLst>
              <a:ext uri="{FF2B5EF4-FFF2-40B4-BE49-F238E27FC236}">
                <a16:creationId xmlns="" xmlns:a16="http://schemas.microsoft.com/office/drawing/2014/main" id="{800D479A-06F2-44BD-ACAC-89D87E6E3B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6145213"/>
            <a:ext cx="25288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Content Placeholder 6">
            <a:extLst>
              <a:ext uri="{FF2B5EF4-FFF2-40B4-BE49-F238E27FC236}">
                <a16:creationId xmlns="" xmlns:a16="http://schemas.microsoft.com/office/drawing/2014/main" id="{10B53E62-41D6-4E69-A220-84B83CFE5645}"/>
              </a:ext>
            </a:extLst>
          </p:cNvPr>
          <p:cNvSpPr>
            <a:spLocks noGrp="1"/>
          </p:cNvSpPr>
          <p:nvPr>
            <p:ph idx="1"/>
          </p:nvPr>
        </p:nvSpPr>
        <p:spPr>
          <a:xfrm>
            <a:off x="457200" y="1600200"/>
            <a:ext cx="8229600" cy="2692400"/>
          </a:xfrm>
        </p:spPr>
        <p:txBody>
          <a:bodyPr/>
          <a:lstStyle/>
          <a:p>
            <a:r>
              <a:rPr lang="en-US" altLang="en-US">
                <a:solidFill>
                  <a:schemeClr val="tx1"/>
                </a:solidFill>
              </a:rPr>
              <a:t>BUT:</a:t>
            </a:r>
          </a:p>
          <a:p>
            <a:pPr lvl="1"/>
            <a:r>
              <a:rPr lang="en-US" altLang="en-US">
                <a:solidFill>
                  <a:schemeClr val="tx1"/>
                </a:solidFill>
              </a:rPr>
              <a:t>Weight regain at 2-4 years</a:t>
            </a:r>
          </a:p>
          <a:p>
            <a:pPr lvl="1"/>
            <a:r>
              <a:rPr lang="en-US" altLang="en-US">
                <a:solidFill>
                  <a:schemeClr val="tx1"/>
                </a:solidFill>
              </a:rPr>
              <a:t>Not available locally</a:t>
            </a:r>
          </a:p>
          <a:p>
            <a:pPr lvl="1"/>
            <a:endParaRPr lang="en-US" altLang="en-US">
              <a:solidFill>
                <a:schemeClr val="tx1"/>
              </a:solidFill>
            </a:endParaRPr>
          </a:p>
          <a:p>
            <a:pPr lvl="1"/>
            <a:r>
              <a:rPr lang="en-US" altLang="en-US">
                <a:solidFill>
                  <a:schemeClr val="tx1"/>
                </a:solidFill>
              </a:rPr>
              <a:t>MOST health gains with 10% weight loss</a:t>
            </a:r>
          </a:p>
          <a:p>
            <a:pPr lvl="1"/>
            <a:endParaRPr lang="en-US" altLang="en-US">
              <a:solidFill>
                <a:schemeClr val="tx1"/>
              </a:solidFill>
            </a:endParaRPr>
          </a:p>
          <a:p>
            <a:pPr lvl="1"/>
            <a:r>
              <a:rPr lang="en-US" altLang="en-US">
                <a:solidFill>
                  <a:schemeClr val="tx1"/>
                </a:solidFill>
              </a:rPr>
              <a:t>Results are around 8% weight loss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 xmlns:a16="http://schemas.microsoft.com/office/drawing/2014/main" id="{4AB65D47-3A6A-43EC-AC0C-795DC60F6A5A}"/>
              </a:ext>
            </a:extLst>
          </p:cNvPr>
          <p:cNvSpPr>
            <a:spLocks noGrp="1"/>
          </p:cNvSpPr>
          <p:nvPr>
            <p:ph type="title"/>
          </p:nvPr>
        </p:nvSpPr>
        <p:spPr/>
        <p:txBody>
          <a:bodyPr/>
          <a:lstStyle/>
          <a:p>
            <a:r>
              <a:rPr lang="en-GB" altLang="en-US"/>
              <a:t>BMI</a:t>
            </a:r>
          </a:p>
        </p:txBody>
      </p:sp>
      <p:graphicFrame>
        <p:nvGraphicFramePr>
          <p:cNvPr id="3" name="Content Placeholder 2">
            <a:extLst>
              <a:ext uri="{FF2B5EF4-FFF2-40B4-BE49-F238E27FC236}">
                <a16:creationId xmlns="" xmlns:a16="http://schemas.microsoft.com/office/drawing/2014/main" id="{31A85824-6098-4C4B-A5D9-BCFEC7A46390}"/>
              </a:ext>
            </a:extLst>
          </p:cNvPr>
          <p:cNvGraphicFramePr>
            <a:graphicFrameLocks noGrp="1"/>
          </p:cNvGraphicFramePr>
          <p:nvPr>
            <p:ph idx="1"/>
          </p:nvPr>
        </p:nvGraphicFramePr>
        <p:xfrm>
          <a:off x="457200" y="1600200"/>
          <a:ext cx="8229600" cy="3606800"/>
        </p:xfrm>
        <a:graphic>
          <a:graphicData uri="http://schemas.openxmlformats.org/drawingml/2006/table">
            <a:tbl>
              <a:tblPr/>
              <a:tblGrid>
                <a:gridCol w="1090613">
                  <a:extLst>
                    <a:ext uri="{9D8B030D-6E8A-4147-A177-3AD203B41FA5}">
                      <a16:colId xmlns="" xmlns:a16="http://schemas.microsoft.com/office/drawing/2014/main" val="20000"/>
                    </a:ext>
                  </a:extLst>
                </a:gridCol>
                <a:gridCol w="1800225">
                  <a:extLst>
                    <a:ext uri="{9D8B030D-6E8A-4147-A177-3AD203B41FA5}">
                      <a16:colId xmlns="" xmlns:a16="http://schemas.microsoft.com/office/drawing/2014/main" val="20001"/>
                    </a:ext>
                  </a:extLst>
                </a:gridCol>
                <a:gridCol w="2046287">
                  <a:extLst>
                    <a:ext uri="{9D8B030D-6E8A-4147-A177-3AD203B41FA5}">
                      <a16:colId xmlns="" xmlns:a16="http://schemas.microsoft.com/office/drawing/2014/main" val="20002"/>
                    </a:ext>
                  </a:extLst>
                </a:gridCol>
                <a:gridCol w="1646238">
                  <a:extLst>
                    <a:ext uri="{9D8B030D-6E8A-4147-A177-3AD203B41FA5}">
                      <a16:colId xmlns="" xmlns:a16="http://schemas.microsoft.com/office/drawing/2014/main" val="20003"/>
                    </a:ext>
                  </a:extLst>
                </a:gridCol>
                <a:gridCol w="1646237">
                  <a:extLst>
                    <a:ext uri="{9D8B030D-6E8A-4147-A177-3AD203B41FA5}">
                      <a16:colId xmlns="" xmlns:a16="http://schemas.microsoft.com/office/drawing/2014/main" val="20004"/>
                    </a:ext>
                  </a:extLst>
                </a:gridCol>
              </a:tblGrid>
              <a:tr h="749300">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Verdana" pitchFamily="34" charset="0"/>
                          <a:ea typeface="MS PGothic" pitchFamily="34" charset="-128"/>
                        </a:rPr>
                        <a:t>Height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Verdana" pitchFamily="34" charset="0"/>
                          <a:ea typeface="MS PGothic" pitchFamily="34" charset="-128"/>
                        </a:rPr>
                        <a:t>Overweight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Verdana" pitchFamily="34" charset="0"/>
                          <a:ea typeface="MS PGothic" pitchFamily="34" charset="-128"/>
                        </a:rPr>
                        <a:t>BMI 25-30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Verdana" pitchFamily="34" charset="0"/>
                          <a:ea typeface="MS PGothic" pitchFamily="34" charset="-128"/>
                        </a:rPr>
                        <a:t>Obese I</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Verdana" pitchFamily="34" charset="0"/>
                          <a:ea typeface="MS PGothic" pitchFamily="34" charset="-128"/>
                        </a:rPr>
                        <a:t>BMI 30-35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Verdana" pitchFamily="34" charset="0"/>
                          <a:ea typeface="MS PGothic" pitchFamily="34" charset="-128"/>
                        </a:rPr>
                        <a:t>Obesity II</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Verdana" pitchFamily="34" charset="0"/>
                          <a:ea typeface="MS PGothic" pitchFamily="34" charset="-128"/>
                        </a:rPr>
                        <a:t>BMI 35-40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Verdana" pitchFamily="34" charset="0"/>
                          <a:ea typeface="MS PGothic" pitchFamily="34" charset="-128"/>
                        </a:rPr>
                        <a:t>Obesity III</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Verdana" pitchFamily="34" charset="0"/>
                          <a:ea typeface="MS PGothic" pitchFamily="34" charset="-128"/>
                        </a:rPr>
                        <a:t>BMI 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571500">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Verdana" pitchFamily="34" charset="0"/>
                          <a:ea typeface="MS PGothic" pitchFamily="34" charset="-128"/>
                        </a:rPr>
                        <a:t>5’3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10 st. 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12 st. 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14 st. 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16 st. 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1"/>
                  </a:ext>
                </a:extLst>
              </a:tr>
              <a:tr h="571500">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Verdana" pitchFamily="34" charset="0"/>
                          <a:ea typeface="MS PGothic" pitchFamily="34" charset="-128"/>
                        </a:rPr>
                        <a:t>5’6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11 st. 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13 st.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15 st. 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17 st. 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 xmlns:a16="http://schemas.microsoft.com/office/drawing/2014/main" val="10002"/>
                  </a:ext>
                </a:extLst>
              </a:tr>
              <a:tr h="571500">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Verdana" pitchFamily="34" charset="0"/>
                          <a:ea typeface="MS PGothic" pitchFamily="34" charset="-128"/>
                        </a:rPr>
                        <a:t>5’9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12st. 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14 st. 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16 st. 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19 st.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3"/>
                  </a:ext>
                </a:extLst>
              </a:tr>
              <a:tr h="571500">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Verdana" pitchFamily="34" charset="0"/>
                          <a:ea typeface="MS PGothic" pitchFamily="34" charset="-128"/>
                        </a:rPr>
                        <a:t>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13st. 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15 st. 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18 st. 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21 st. 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 xmlns:a16="http://schemas.microsoft.com/office/drawing/2014/main" val="10004"/>
                  </a:ext>
                </a:extLst>
              </a:tr>
              <a:tr h="571500">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Verdana" pitchFamily="34" charset="0"/>
                          <a:ea typeface="MS PGothic" pitchFamily="34" charset="-128"/>
                        </a:rPr>
                        <a:t>6’3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14 st. 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16 st. 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20 st. 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rgbClr val="7DA58F"/>
                          </a:solidFill>
                          <a:latin typeface="Verdana" pitchFamily="34" charset="0"/>
                          <a:ea typeface="MS PGothic" pitchFamily="34" charset="-128"/>
                        </a:defRPr>
                      </a:lvl1pPr>
                      <a:lvl2pPr marL="742950" indent="-285750">
                        <a:spcBef>
                          <a:spcPct val="20000"/>
                        </a:spcBef>
                        <a:defRPr sz="2000">
                          <a:solidFill>
                            <a:srgbClr val="7DA58F"/>
                          </a:solidFill>
                          <a:latin typeface="Verdana" pitchFamily="34" charset="0"/>
                          <a:ea typeface="MS PGothic" pitchFamily="34" charset="-128"/>
                        </a:defRPr>
                      </a:lvl2pPr>
                      <a:lvl3pPr marL="1143000" indent="-228600">
                        <a:spcBef>
                          <a:spcPct val="20000"/>
                        </a:spcBef>
                        <a:defRPr>
                          <a:solidFill>
                            <a:srgbClr val="7DA58F"/>
                          </a:solidFill>
                          <a:latin typeface="Verdana" pitchFamily="34" charset="0"/>
                          <a:ea typeface="MS PGothic" pitchFamily="34" charset="-128"/>
                        </a:defRPr>
                      </a:lvl3pPr>
                      <a:lvl4pPr marL="1600200" indent="-228600">
                        <a:spcBef>
                          <a:spcPct val="20000"/>
                        </a:spcBef>
                        <a:defRPr sz="1600">
                          <a:solidFill>
                            <a:srgbClr val="7DA58F"/>
                          </a:solidFill>
                          <a:latin typeface="Verdana" pitchFamily="34" charset="0"/>
                          <a:ea typeface="MS PGothic" pitchFamily="34" charset="-128"/>
                        </a:defRPr>
                      </a:lvl4pPr>
                      <a:lvl5pPr marL="2057400" indent="-228600">
                        <a:spcBef>
                          <a:spcPct val="20000"/>
                        </a:spcBef>
                        <a:defRPr sz="1600">
                          <a:solidFill>
                            <a:srgbClr val="7DA58F"/>
                          </a:solidFill>
                          <a:latin typeface="Verdana" pitchFamily="34" charset="0"/>
                          <a:ea typeface="MS PGothic" pitchFamily="34" charset="-128"/>
                        </a:defRPr>
                      </a:lvl5pPr>
                      <a:lvl6pPr marL="2514600" indent="-228600" eaLnBrk="0" fontAlgn="base" hangingPunct="0">
                        <a:spcBef>
                          <a:spcPct val="20000"/>
                        </a:spcBef>
                        <a:spcAft>
                          <a:spcPct val="0"/>
                        </a:spcAft>
                        <a:defRPr sz="1600">
                          <a:solidFill>
                            <a:srgbClr val="7DA58F"/>
                          </a:solidFill>
                          <a:latin typeface="Verdana" pitchFamily="34" charset="0"/>
                          <a:ea typeface="MS PGothic" pitchFamily="34" charset="-128"/>
                        </a:defRPr>
                      </a:lvl6pPr>
                      <a:lvl7pPr marL="2971800" indent="-228600" eaLnBrk="0" fontAlgn="base" hangingPunct="0">
                        <a:spcBef>
                          <a:spcPct val="20000"/>
                        </a:spcBef>
                        <a:spcAft>
                          <a:spcPct val="0"/>
                        </a:spcAft>
                        <a:defRPr sz="1600">
                          <a:solidFill>
                            <a:srgbClr val="7DA58F"/>
                          </a:solidFill>
                          <a:latin typeface="Verdana" pitchFamily="34" charset="0"/>
                          <a:ea typeface="MS PGothic" pitchFamily="34" charset="-128"/>
                        </a:defRPr>
                      </a:lvl7pPr>
                      <a:lvl8pPr marL="3429000" indent="-228600" eaLnBrk="0" fontAlgn="base" hangingPunct="0">
                        <a:spcBef>
                          <a:spcPct val="20000"/>
                        </a:spcBef>
                        <a:spcAft>
                          <a:spcPct val="0"/>
                        </a:spcAft>
                        <a:defRPr sz="1600">
                          <a:solidFill>
                            <a:srgbClr val="7DA58F"/>
                          </a:solidFill>
                          <a:latin typeface="Verdana" pitchFamily="34" charset="0"/>
                          <a:ea typeface="MS PGothic" pitchFamily="34" charset="-128"/>
                        </a:defRPr>
                      </a:lvl8pPr>
                      <a:lvl9pPr marL="3886200" indent="-228600" eaLnBrk="0" fontAlgn="base" hangingPunct="0">
                        <a:spcBef>
                          <a:spcPct val="20000"/>
                        </a:spcBef>
                        <a:spcAft>
                          <a:spcPct val="0"/>
                        </a:spcAft>
                        <a:defRPr sz="1600">
                          <a:solidFill>
                            <a:srgbClr val="7DA58F"/>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itchFamily="34" charset="0"/>
                          <a:ea typeface="MS PGothic" pitchFamily="34" charset="-128"/>
                        </a:rPr>
                        <a:t>23 st. 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5"/>
                  </a:ext>
                </a:extLst>
              </a:tr>
            </a:tbl>
          </a:graphicData>
        </a:graphic>
      </p:graphicFrame>
      <p:sp>
        <p:nvSpPr>
          <p:cNvPr id="20527" name="Rectangle 1">
            <a:extLst>
              <a:ext uri="{FF2B5EF4-FFF2-40B4-BE49-F238E27FC236}">
                <a16:creationId xmlns="" xmlns:a16="http://schemas.microsoft.com/office/drawing/2014/main" id="{4D05A7D6-ADE3-432F-BC1D-C7B87F786843}"/>
              </a:ext>
            </a:extLst>
          </p:cNvPr>
          <p:cNvSpPr>
            <a:spLocks noChangeArrowheads="1"/>
          </p:cNvSpPr>
          <p:nvPr/>
        </p:nvSpPr>
        <p:spPr bwMode="auto">
          <a:xfrm>
            <a:off x="6786563" y="6153150"/>
            <a:ext cx="2339975" cy="692150"/>
          </a:xfrm>
          <a:prstGeom prst="rect">
            <a:avLst/>
          </a:prstGeom>
          <a:solidFill>
            <a:schemeClr val="bg1"/>
          </a:solidFill>
          <a:ln w="9525">
            <a:solidFill>
              <a:schemeClr val="bg1"/>
            </a:solidFill>
            <a:round/>
            <a:headEnd/>
            <a:tailEnd/>
          </a:ln>
        </p:spPr>
        <p:txBody>
          <a:bodyPr/>
          <a:lstStyle>
            <a:lvl1pPr>
              <a:spcBef>
                <a:spcPct val="20000"/>
              </a:spcBef>
              <a:buChar char="•"/>
              <a:defRPr sz="2800">
                <a:solidFill>
                  <a:srgbClr val="7DA58F"/>
                </a:solidFill>
                <a:latin typeface="Verdana" panose="020B0604030504040204" pitchFamily="34" charset="0"/>
                <a:ea typeface="MS PGothic" panose="020B0600070205080204" pitchFamily="34" charset="-128"/>
              </a:defRPr>
            </a:lvl1pPr>
            <a:lvl2pPr marL="742950" indent="-285750">
              <a:spcBef>
                <a:spcPct val="20000"/>
              </a:spcBef>
              <a:buChar char="–"/>
              <a:defRPr sz="2400">
                <a:solidFill>
                  <a:srgbClr val="7DA58F"/>
                </a:solidFill>
                <a:latin typeface="Verdana" panose="020B0604030504040204" pitchFamily="34" charset="0"/>
                <a:ea typeface="MS PGothic" panose="020B0600070205080204" pitchFamily="34" charset="-128"/>
              </a:defRPr>
            </a:lvl2pPr>
            <a:lvl3pPr marL="1143000" indent="-228600">
              <a:spcBef>
                <a:spcPct val="20000"/>
              </a:spcBef>
              <a:buChar char="•"/>
              <a:defRPr sz="2000">
                <a:solidFill>
                  <a:srgbClr val="7DA58F"/>
                </a:solidFill>
                <a:latin typeface="Verdana" panose="020B0604030504040204" pitchFamily="34" charset="0"/>
                <a:ea typeface="MS PGothic" panose="020B0600070205080204" pitchFamily="34" charset="-128"/>
              </a:defRPr>
            </a:lvl3pPr>
            <a:lvl4pPr marL="1600200" indent="-228600">
              <a:spcBef>
                <a:spcPct val="20000"/>
              </a:spcBef>
              <a:buChar char="–"/>
              <a:defRPr>
                <a:solidFill>
                  <a:srgbClr val="7DA58F"/>
                </a:solidFill>
                <a:latin typeface="Verdana" panose="020B0604030504040204" pitchFamily="34" charset="0"/>
                <a:ea typeface="MS PGothic" panose="020B0600070205080204" pitchFamily="34" charset="-128"/>
              </a:defRPr>
            </a:lvl4pPr>
            <a:lvl5pPr marL="2057400" indent="-228600">
              <a:spcBef>
                <a:spcPct val="20000"/>
              </a:spcBef>
              <a:buChar char="»"/>
              <a:defRPr>
                <a:solidFill>
                  <a:srgbClr val="7DA58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9pPr>
          </a:lstStyle>
          <a:p>
            <a:pPr>
              <a:spcBef>
                <a:spcPct val="0"/>
              </a:spcBef>
              <a:buFontTx/>
              <a:buNone/>
            </a:pPr>
            <a:endParaRPr lang="en-US" altLang="en-US" sz="2200">
              <a:solidFill>
                <a:schemeClr val="tx1"/>
              </a:solidFill>
              <a:latin typeface="Arial" panose="020B0604020202020204" pitchFamily="34" charset="0"/>
            </a:endParaRPr>
          </a:p>
        </p:txBody>
      </p:sp>
      <p:pic>
        <p:nvPicPr>
          <p:cNvPr id="20528" name="Picture 2" descr="Image result for thames valley weight loss">
            <a:extLst>
              <a:ext uri="{FF2B5EF4-FFF2-40B4-BE49-F238E27FC236}">
                <a16:creationId xmlns="" xmlns:a16="http://schemas.microsoft.com/office/drawing/2014/main" id="{DC060577-662A-405F-9AC6-8DD573F1E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1163" y="6091238"/>
            <a:ext cx="2236787"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9" name="Picture 9">
            <a:extLst>
              <a:ext uri="{FF2B5EF4-FFF2-40B4-BE49-F238E27FC236}">
                <a16:creationId xmlns="" xmlns:a16="http://schemas.microsoft.com/office/drawing/2014/main" id="{F3D544C7-764F-4674-879F-7667A9FAD2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6145213"/>
            <a:ext cx="25288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0" name="Rectangle 7">
            <a:extLst>
              <a:ext uri="{FF2B5EF4-FFF2-40B4-BE49-F238E27FC236}">
                <a16:creationId xmlns="" xmlns:a16="http://schemas.microsoft.com/office/drawing/2014/main" id="{BF6666BE-9A9C-4E7D-BB44-7A8518E9711F}"/>
              </a:ext>
            </a:extLst>
          </p:cNvPr>
          <p:cNvSpPr>
            <a:spLocks noChangeArrowheads="1"/>
          </p:cNvSpPr>
          <p:nvPr/>
        </p:nvSpPr>
        <p:spPr bwMode="auto">
          <a:xfrm>
            <a:off x="2411413" y="1576388"/>
            <a:ext cx="2962275" cy="3608387"/>
          </a:xfrm>
          <a:prstGeom prst="rect">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rgbClr val="7DA58F"/>
                </a:solidFill>
                <a:latin typeface="Verdana" panose="020B0604030504040204" pitchFamily="34" charset="0"/>
                <a:ea typeface="MS PGothic" panose="020B0600070205080204" pitchFamily="34" charset="-128"/>
              </a:defRPr>
            </a:lvl1pPr>
            <a:lvl2pPr marL="742950" indent="-285750">
              <a:spcBef>
                <a:spcPct val="20000"/>
              </a:spcBef>
              <a:buChar char="–"/>
              <a:defRPr sz="2400">
                <a:solidFill>
                  <a:srgbClr val="7DA58F"/>
                </a:solidFill>
                <a:latin typeface="Verdana" panose="020B0604030504040204" pitchFamily="34" charset="0"/>
                <a:ea typeface="MS PGothic" panose="020B0600070205080204" pitchFamily="34" charset="-128"/>
              </a:defRPr>
            </a:lvl2pPr>
            <a:lvl3pPr marL="1143000" indent="-228600">
              <a:spcBef>
                <a:spcPct val="20000"/>
              </a:spcBef>
              <a:buChar char="•"/>
              <a:defRPr sz="2000">
                <a:solidFill>
                  <a:srgbClr val="7DA58F"/>
                </a:solidFill>
                <a:latin typeface="Verdana" panose="020B0604030504040204" pitchFamily="34" charset="0"/>
                <a:ea typeface="MS PGothic" panose="020B0600070205080204" pitchFamily="34" charset="-128"/>
              </a:defRPr>
            </a:lvl3pPr>
            <a:lvl4pPr marL="1600200" indent="-228600">
              <a:spcBef>
                <a:spcPct val="20000"/>
              </a:spcBef>
              <a:buChar char="–"/>
              <a:defRPr>
                <a:solidFill>
                  <a:srgbClr val="7DA58F"/>
                </a:solidFill>
                <a:latin typeface="Verdana" panose="020B0604030504040204" pitchFamily="34" charset="0"/>
                <a:ea typeface="MS PGothic" panose="020B0600070205080204" pitchFamily="34" charset="-128"/>
              </a:defRPr>
            </a:lvl4pPr>
            <a:lvl5pPr marL="2057400" indent="-228600">
              <a:spcBef>
                <a:spcPct val="20000"/>
              </a:spcBef>
              <a:buChar char="»"/>
              <a:defRPr>
                <a:solidFill>
                  <a:srgbClr val="7DA58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9pPr>
          </a:lstStyle>
          <a:p>
            <a:pPr>
              <a:spcBef>
                <a:spcPct val="0"/>
              </a:spcBef>
              <a:buFontTx/>
              <a:buNone/>
            </a:pPr>
            <a:endParaRPr lang="en-US" altLang="en-US" sz="2200">
              <a:solidFill>
                <a:schemeClr val="tx1"/>
              </a:solidFill>
              <a:latin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 xmlns:a16="http://schemas.microsoft.com/office/drawing/2014/main" id="{E1A095E5-2286-4041-8915-812D9A8D611A}"/>
              </a:ext>
            </a:extLst>
          </p:cNvPr>
          <p:cNvSpPr>
            <a:spLocks noGrp="1"/>
          </p:cNvSpPr>
          <p:nvPr>
            <p:ph type="title"/>
          </p:nvPr>
        </p:nvSpPr>
        <p:spPr/>
        <p:txBody>
          <a:bodyPr/>
          <a:lstStyle/>
          <a:p>
            <a:r>
              <a:rPr lang="en-GB" altLang="en-US"/>
              <a:t>Tier 3 for Type 2 diabetics</a:t>
            </a:r>
          </a:p>
        </p:txBody>
      </p:sp>
      <p:sp>
        <p:nvSpPr>
          <p:cNvPr id="21507" name="Content Placeholder 2">
            <a:extLst>
              <a:ext uri="{FF2B5EF4-FFF2-40B4-BE49-F238E27FC236}">
                <a16:creationId xmlns="" xmlns:a16="http://schemas.microsoft.com/office/drawing/2014/main" id="{22DA0EA3-752E-4E3C-B755-BDCADE7C7415}"/>
              </a:ext>
            </a:extLst>
          </p:cNvPr>
          <p:cNvSpPr>
            <a:spLocks noGrp="1"/>
          </p:cNvSpPr>
          <p:nvPr>
            <p:ph idx="1"/>
          </p:nvPr>
        </p:nvSpPr>
        <p:spPr/>
        <p:txBody>
          <a:bodyPr/>
          <a:lstStyle/>
          <a:p>
            <a:r>
              <a:rPr lang="en-GB" altLang="en-US">
                <a:solidFill>
                  <a:schemeClr val="tx1"/>
                </a:solidFill>
              </a:rPr>
              <a:t>Structured programme</a:t>
            </a:r>
          </a:p>
          <a:p>
            <a:r>
              <a:rPr lang="en-GB" altLang="en-US">
                <a:solidFill>
                  <a:schemeClr val="tx1"/>
                </a:solidFill>
              </a:rPr>
              <a:t>1. Active loss </a:t>
            </a:r>
            <a:r>
              <a:rPr lang="mr-IN" altLang="en-US">
                <a:solidFill>
                  <a:schemeClr val="tx1"/>
                </a:solidFill>
              </a:rPr>
              <a:t>–</a:t>
            </a:r>
            <a:r>
              <a:rPr lang="en-GB" altLang="en-US">
                <a:solidFill>
                  <a:schemeClr val="tx1"/>
                </a:solidFill>
              </a:rPr>
              <a:t> 800KCal food eplacement</a:t>
            </a:r>
          </a:p>
          <a:p>
            <a:r>
              <a:rPr lang="en-GB" altLang="en-US">
                <a:solidFill>
                  <a:schemeClr val="tx1"/>
                </a:solidFill>
              </a:rPr>
              <a:t>2. Re-introduction</a:t>
            </a:r>
          </a:p>
          <a:p>
            <a:r>
              <a:rPr lang="en-GB" altLang="en-US">
                <a:solidFill>
                  <a:schemeClr val="tx1"/>
                </a:solidFill>
              </a:rPr>
              <a:t>3. Sustain</a:t>
            </a:r>
          </a:p>
          <a:p>
            <a:endParaRPr lang="en-GB" altLang="en-US">
              <a:solidFill>
                <a:schemeClr val="tx1"/>
              </a:solidFill>
            </a:endParaRPr>
          </a:p>
          <a:p>
            <a:r>
              <a:rPr lang="en-GB" altLang="en-US">
                <a:solidFill>
                  <a:schemeClr val="tx1"/>
                </a:solidFill>
              </a:rPr>
              <a:t>For BMI 28-35 Type 2 DM</a:t>
            </a:r>
          </a:p>
          <a:p>
            <a:r>
              <a:rPr lang="en-GB" altLang="en-US">
                <a:solidFill>
                  <a:schemeClr val="tx1"/>
                </a:solidFill>
              </a:rPr>
              <a:t>Dr Theingi Aung - RBH</a:t>
            </a:r>
          </a:p>
        </p:txBody>
      </p:sp>
      <p:sp>
        <p:nvSpPr>
          <p:cNvPr id="21508" name="Rectangle 1">
            <a:extLst>
              <a:ext uri="{FF2B5EF4-FFF2-40B4-BE49-F238E27FC236}">
                <a16:creationId xmlns="" xmlns:a16="http://schemas.microsoft.com/office/drawing/2014/main" id="{F63ABF0A-D64E-47C3-A388-AA916D28BBC5}"/>
              </a:ext>
            </a:extLst>
          </p:cNvPr>
          <p:cNvSpPr>
            <a:spLocks noChangeArrowheads="1"/>
          </p:cNvSpPr>
          <p:nvPr/>
        </p:nvSpPr>
        <p:spPr bwMode="auto">
          <a:xfrm>
            <a:off x="6786563" y="6153150"/>
            <a:ext cx="2339975" cy="692150"/>
          </a:xfrm>
          <a:prstGeom prst="rect">
            <a:avLst/>
          </a:prstGeom>
          <a:solidFill>
            <a:schemeClr val="bg1"/>
          </a:solidFill>
          <a:ln w="9525">
            <a:solidFill>
              <a:schemeClr val="bg1"/>
            </a:solidFill>
            <a:round/>
            <a:headEnd/>
            <a:tailEnd/>
          </a:ln>
        </p:spPr>
        <p:txBody>
          <a:bodyPr/>
          <a:lstStyle>
            <a:lvl1pPr>
              <a:spcBef>
                <a:spcPct val="20000"/>
              </a:spcBef>
              <a:buChar char="•"/>
              <a:defRPr sz="2800">
                <a:solidFill>
                  <a:srgbClr val="7DA58F"/>
                </a:solidFill>
                <a:latin typeface="Verdana" panose="020B0604030504040204" pitchFamily="34" charset="0"/>
                <a:ea typeface="MS PGothic" panose="020B0600070205080204" pitchFamily="34" charset="-128"/>
              </a:defRPr>
            </a:lvl1pPr>
            <a:lvl2pPr marL="742950" indent="-285750">
              <a:spcBef>
                <a:spcPct val="20000"/>
              </a:spcBef>
              <a:buChar char="–"/>
              <a:defRPr sz="2400">
                <a:solidFill>
                  <a:srgbClr val="7DA58F"/>
                </a:solidFill>
                <a:latin typeface="Verdana" panose="020B0604030504040204" pitchFamily="34" charset="0"/>
                <a:ea typeface="MS PGothic" panose="020B0600070205080204" pitchFamily="34" charset="-128"/>
              </a:defRPr>
            </a:lvl2pPr>
            <a:lvl3pPr marL="1143000" indent="-228600">
              <a:spcBef>
                <a:spcPct val="20000"/>
              </a:spcBef>
              <a:buChar char="•"/>
              <a:defRPr sz="2000">
                <a:solidFill>
                  <a:srgbClr val="7DA58F"/>
                </a:solidFill>
                <a:latin typeface="Verdana" panose="020B0604030504040204" pitchFamily="34" charset="0"/>
                <a:ea typeface="MS PGothic" panose="020B0600070205080204" pitchFamily="34" charset="-128"/>
              </a:defRPr>
            </a:lvl3pPr>
            <a:lvl4pPr marL="1600200" indent="-228600">
              <a:spcBef>
                <a:spcPct val="20000"/>
              </a:spcBef>
              <a:buChar char="–"/>
              <a:defRPr>
                <a:solidFill>
                  <a:srgbClr val="7DA58F"/>
                </a:solidFill>
                <a:latin typeface="Verdana" panose="020B0604030504040204" pitchFamily="34" charset="0"/>
                <a:ea typeface="MS PGothic" panose="020B0600070205080204" pitchFamily="34" charset="-128"/>
              </a:defRPr>
            </a:lvl4pPr>
            <a:lvl5pPr marL="2057400" indent="-228600">
              <a:spcBef>
                <a:spcPct val="20000"/>
              </a:spcBef>
              <a:buChar char="»"/>
              <a:defRPr>
                <a:solidFill>
                  <a:srgbClr val="7DA58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9pPr>
          </a:lstStyle>
          <a:p>
            <a:pPr>
              <a:spcBef>
                <a:spcPct val="0"/>
              </a:spcBef>
              <a:buFontTx/>
              <a:buNone/>
            </a:pPr>
            <a:endParaRPr lang="en-US" altLang="en-US" sz="2200">
              <a:solidFill>
                <a:schemeClr val="tx1"/>
              </a:solidFill>
              <a:latin typeface="Arial" panose="020B0604020202020204" pitchFamily="34" charset="0"/>
            </a:endParaRPr>
          </a:p>
        </p:txBody>
      </p:sp>
      <p:pic>
        <p:nvPicPr>
          <p:cNvPr id="21509" name="Picture 2" descr="Image result for thames valley weight loss">
            <a:extLst>
              <a:ext uri="{FF2B5EF4-FFF2-40B4-BE49-F238E27FC236}">
                <a16:creationId xmlns="" xmlns:a16="http://schemas.microsoft.com/office/drawing/2014/main" id="{9A984D85-3E11-4E95-94D6-80AC31E842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1163" y="6091238"/>
            <a:ext cx="2236787"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9">
            <a:extLst>
              <a:ext uri="{FF2B5EF4-FFF2-40B4-BE49-F238E27FC236}">
                <a16:creationId xmlns="" xmlns:a16="http://schemas.microsoft.com/office/drawing/2014/main" id="{6016445F-9172-4E0F-8DE2-0AD4ED8711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6145213"/>
            <a:ext cx="25288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 xmlns:a16="http://schemas.microsoft.com/office/drawing/2014/main" id="{6ED9012A-C260-487A-9855-07E2EAEF4096}"/>
              </a:ext>
            </a:extLst>
          </p:cNvPr>
          <p:cNvSpPr>
            <a:spLocks noGrp="1"/>
          </p:cNvSpPr>
          <p:nvPr>
            <p:ph type="title"/>
          </p:nvPr>
        </p:nvSpPr>
        <p:spPr/>
        <p:txBody>
          <a:bodyPr/>
          <a:lstStyle/>
          <a:p>
            <a:r>
              <a:rPr lang="en-GB" altLang="en-US"/>
              <a:t>Tier 4 Royal Berkshire Hospital</a:t>
            </a:r>
          </a:p>
        </p:txBody>
      </p:sp>
      <p:sp>
        <p:nvSpPr>
          <p:cNvPr id="22531" name="Content Placeholder 2">
            <a:extLst>
              <a:ext uri="{FF2B5EF4-FFF2-40B4-BE49-F238E27FC236}">
                <a16:creationId xmlns="" xmlns:a16="http://schemas.microsoft.com/office/drawing/2014/main" id="{D252804C-1466-4FE0-9937-57780E58DB3D}"/>
              </a:ext>
            </a:extLst>
          </p:cNvPr>
          <p:cNvSpPr>
            <a:spLocks noGrp="1"/>
          </p:cNvSpPr>
          <p:nvPr>
            <p:ph idx="1"/>
          </p:nvPr>
        </p:nvSpPr>
        <p:spPr/>
        <p:txBody>
          <a:bodyPr/>
          <a:lstStyle/>
          <a:p>
            <a:pPr eaLnBrk="1" hangingPunct="1">
              <a:lnSpc>
                <a:spcPct val="80000"/>
              </a:lnSpc>
            </a:pPr>
            <a:endParaRPr lang="en-US" altLang="en-US" sz="800"/>
          </a:p>
          <a:p>
            <a:pPr lvl="1" eaLnBrk="1" hangingPunct="1">
              <a:lnSpc>
                <a:spcPct val="80000"/>
              </a:lnSpc>
            </a:pPr>
            <a:r>
              <a:rPr lang="en-US" altLang="en-US">
                <a:solidFill>
                  <a:schemeClr val="tx1"/>
                </a:solidFill>
              </a:rPr>
              <a:t>BMI &gt; 50 (consider surgery as primary therapy)</a:t>
            </a:r>
          </a:p>
          <a:p>
            <a:pPr lvl="1" eaLnBrk="1" hangingPunct="1">
              <a:lnSpc>
                <a:spcPct val="80000"/>
              </a:lnSpc>
            </a:pPr>
            <a:endParaRPr lang="en-US" altLang="en-US">
              <a:solidFill>
                <a:schemeClr val="tx1"/>
              </a:solidFill>
            </a:endParaRPr>
          </a:p>
          <a:p>
            <a:pPr lvl="1" eaLnBrk="1" hangingPunct="1">
              <a:lnSpc>
                <a:spcPct val="80000"/>
              </a:lnSpc>
            </a:pPr>
            <a:r>
              <a:rPr lang="en-US" altLang="en-US">
                <a:solidFill>
                  <a:schemeClr val="tx1"/>
                </a:solidFill>
              </a:rPr>
              <a:t>BMI &gt; 40</a:t>
            </a:r>
          </a:p>
          <a:p>
            <a:pPr lvl="1" eaLnBrk="1" hangingPunct="1">
              <a:lnSpc>
                <a:spcPct val="80000"/>
              </a:lnSpc>
            </a:pPr>
            <a:endParaRPr lang="en-US" altLang="en-US">
              <a:solidFill>
                <a:schemeClr val="tx1"/>
              </a:solidFill>
            </a:endParaRPr>
          </a:p>
          <a:p>
            <a:pPr lvl="1" eaLnBrk="1" hangingPunct="1">
              <a:lnSpc>
                <a:spcPct val="80000"/>
              </a:lnSpc>
            </a:pPr>
            <a:r>
              <a:rPr lang="en-US" altLang="en-US">
                <a:solidFill>
                  <a:schemeClr val="tx1"/>
                </a:solidFill>
              </a:rPr>
              <a:t>BMI &gt; 35 + Obesity related co-morbidity</a:t>
            </a:r>
          </a:p>
          <a:p>
            <a:pPr lvl="1" eaLnBrk="1" hangingPunct="1">
              <a:lnSpc>
                <a:spcPct val="80000"/>
              </a:lnSpc>
            </a:pPr>
            <a:endParaRPr lang="en-US" altLang="en-US">
              <a:solidFill>
                <a:schemeClr val="tx1"/>
              </a:solidFill>
            </a:endParaRPr>
          </a:p>
          <a:p>
            <a:pPr lvl="1" eaLnBrk="1" hangingPunct="1">
              <a:lnSpc>
                <a:spcPct val="80000"/>
              </a:lnSpc>
            </a:pPr>
            <a:r>
              <a:rPr lang="en-US" altLang="en-US" b="1">
                <a:solidFill>
                  <a:schemeClr val="tx1"/>
                </a:solidFill>
              </a:rPr>
              <a:t>BMI 30 – 34.9 with recent onset type 2 diabetes</a:t>
            </a:r>
          </a:p>
          <a:p>
            <a:pPr lvl="1" eaLnBrk="1" hangingPunct="1">
              <a:lnSpc>
                <a:spcPct val="80000"/>
              </a:lnSpc>
            </a:pPr>
            <a:endParaRPr lang="en-US" altLang="en-US" b="1">
              <a:solidFill>
                <a:schemeClr val="tx1"/>
              </a:solidFill>
            </a:endParaRPr>
          </a:p>
          <a:p>
            <a:pPr lvl="1" eaLnBrk="1" hangingPunct="1">
              <a:lnSpc>
                <a:spcPct val="80000"/>
              </a:lnSpc>
            </a:pPr>
            <a:r>
              <a:rPr lang="en-US" altLang="en-US" b="1">
                <a:solidFill>
                  <a:schemeClr val="tx1"/>
                </a:solidFill>
              </a:rPr>
              <a:t>Lower BMI in recent onset diabetes in Asian population</a:t>
            </a:r>
          </a:p>
          <a:p>
            <a:endParaRPr lang="en-GB" altLang="en-US"/>
          </a:p>
        </p:txBody>
      </p:sp>
      <p:sp>
        <p:nvSpPr>
          <p:cNvPr id="22532" name="Rectangle 1">
            <a:extLst>
              <a:ext uri="{FF2B5EF4-FFF2-40B4-BE49-F238E27FC236}">
                <a16:creationId xmlns="" xmlns:a16="http://schemas.microsoft.com/office/drawing/2014/main" id="{F6B23D0C-37DB-4061-9BC9-5CA38AF5C310}"/>
              </a:ext>
            </a:extLst>
          </p:cNvPr>
          <p:cNvSpPr>
            <a:spLocks noChangeArrowheads="1"/>
          </p:cNvSpPr>
          <p:nvPr/>
        </p:nvSpPr>
        <p:spPr bwMode="auto">
          <a:xfrm>
            <a:off x="6786563" y="6153150"/>
            <a:ext cx="2339975" cy="692150"/>
          </a:xfrm>
          <a:prstGeom prst="rect">
            <a:avLst/>
          </a:prstGeom>
          <a:solidFill>
            <a:schemeClr val="bg1"/>
          </a:solidFill>
          <a:ln w="9525">
            <a:solidFill>
              <a:schemeClr val="bg1"/>
            </a:solidFill>
            <a:round/>
            <a:headEnd/>
            <a:tailEnd/>
          </a:ln>
        </p:spPr>
        <p:txBody>
          <a:bodyPr/>
          <a:lstStyle>
            <a:lvl1pPr>
              <a:spcBef>
                <a:spcPct val="20000"/>
              </a:spcBef>
              <a:buChar char="•"/>
              <a:defRPr sz="2800">
                <a:solidFill>
                  <a:srgbClr val="7DA58F"/>
                </a:solidFill>
                <a:latin typeface="Verdana" panose="020B0604030504040204" pitchFamily="34" charset="0"/>
                <a:ea typeface="MS PGothic" panose="020B0600070205080204" pitchFamily="34" charset="-128"/>
              </a:defRPr>
            </a:lvl1pPr>
            <a:lvl2pPr marL="742950" indent="-285750">
              <a:spcBef>
                <a:spcPct val="20000"/>
              </a:spcBef>
              <a:buChar char="–"/>
              <a:defRPr sz="2400">
                <a:solidFill>
                  <a:srgbClr val="7DA58F"/>
                </a:solidFill>
                <a:latin typeface="Verdana" panose="020B0604030504040204" pitchFamily="34" charset="0"/>
                <a:ea typeface="MS PGothic" panose="020B0600070205080204" pitchFamily="34" charset="-128"/>
              </a:defRPr>
            </a:lvl2pPr>
            <a:lvl3pPr marL="1143000" indent="-228600">
              <a:spcBef>
                <a:spcPct val="20000"/>
              </a:spcBef>
              <a:buChar char="•"/>
              <a:defRPr sz="2000">
                <a:solidFill>
                  <a:srgbClr val="7DA58F"/>
                </a:solidFill>
                <a:latin typeface="Verdana" panose="020B0604030504040204" pitchFamily="34" charset="0"/>
                <a:ea typeface="MS PGothic" panose="020B0600070205080204" pitchFamily="34" charset="-128"/>
              </a:defRPr>
            </a:lvl3pPr>
            <a:lvl4pPr marL="1600200" indent="-228600">
              <a:spcBef>
                <a:spcPct val="20000"/>
              </a:spcBef>
              <a:buChar char="–"/>
              <a:defRPr>
                <a:solidFill>
                  <a:srgbClr val="7DA58F"/>
                </a:solidFill>
                <a:latin typeface="Verdana" panose="020B0604030504040204" pitchFamily="34" charset="0"/>
                <a:ea typeface="MS PGothic" panose="020B0600070205080204" pitchFamily="34" charset="-128"/>
              </a:defRPr>
            </a:lvl4pPr>
            <a:lvl5pPr marL="2057400" indent="-228600">
              <a:spcBef>
                <a:spcPct val="20000"/>
              </a:spcBef>
              <a:buChar char="»"/>
              <a:defRPr>
                <a:solidFill>
                  <a:srgbClr val="7DA58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9pPr>
          </a:lstStyle>
          <a:p>
            <a:pPr>
              <a:spcBef>
                <a:spcPct val="0"/>
              </a:spcBef>
              <a:buFontTx/>
              <a:buNone/>
            </a:pPr>
            <a:endParaRPr lang="en-US" altLang="en-US" sz="2200">
              <a:solidFill>
                <a:schemeClr val="tx1"/>
              </a:solidFill>
              <a:latin typeface="Arial" panose="020B0604020202020204" pitchFamily="34" charset="0"/>
            </a:endParaRPr>
          </a:p>
        </p:txBody>
      </p:sp>
      <p:pic>
        <p:nvPicPr>
          <p:cNvPr id="22533" name="Picture 2" descr="Image result for thames valley weight loss">
            <a:extLst>
              <a:ext uri="{FF2B5EF4-FFF2-40B4-BE49-F238E27FC236}">
                <a16:creationId xmlns="" xmlns:a16="http://schemas.microsoft.com/office/drawing/2014/main" id="{1E83EC65-4C59-4C02-B536-F94D9715B7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1163" y="6091238"/>
            <a:ext cx="2236787"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9">
            <a:extLst>
              <a:ext uri="{FF2B5EF4-FFF2-40B4-BE49-F238E27FC236}">
                <a16:creationId xmlns="" xmlns:a16="http://schemas.microsoft.com/office/drawing/2014/main" id="{192115C0-AE4E-48DA-8362-24A3FBF0C5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6145213"/>
            <a:ext cx="25288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 xmlns:a16="http://schemas.microsoft.com/office/drawing/2014/main" id="{83A68F6A-86D9-461A-870A-BD08CDC9B12C}"/>
              </a:ext>
            </a:extLst>
          </p:cNvPr>
          <p:cNvSpPr>
            <a:spLocks noGrp="1"/>
          </p:cNvSpPr>
          <p:nvPr>
            <p:ph type="title" idx="4294967295"/>
          </p:nvPr>
        </p:nvSpPr>
        <p:spPr>
          <a:xfrm>
            <a:off x="457200" y="-26988"/>
            <a:ext cx="8229600" cy="1143001"/>
          </a:xfrm>
        </p:spPr>
        <p:txBody>
          <a:bodyPr/>
          <a:lstStyle/>
          <a:p>
            <a:pPr eaLnBrk="1" hangingPunct="1"/>
            <a:r>
              <a:rPr lang="en-GB" altLang="en-US" sz="3200"/>
              <a:t>Time line of assessment of RBH Obesity pathway for surgery</a:t>
            </a:r>
          </a:p>
        </p:txBody>
      </p:sp>
      <p:graphicFrame>
        <p:nvGraphicFramePr>
          <p:cNvPr id="4" name="Content Placeholder 3">
            <a:extLst>
              <a:ext uri="{FF2B5EF4-FFF2-40B4-BE49-F238E27FC236}">
                <a16:creationId xmlns="" xmlns:a16="http://schemas.microsoft.com/office/drawing/2014/main" id="{690A82EC-B0D5-41E0-AFE7-77CF5CA49104}"/>
              </a:ext>
            </a:extLst>
          </p:cNvPr>
          <p:cNvGraphicFramePr>
            <a:graphicFrameLocks noGrp="1"/>
          </p:cNvGraphicFramePr>
          <p:nvPr>
            <p:ph idx="4294967295"/>
          </p:nvPr>
        </p:nvGraphicFramePr>
        <p:xfrm>
          <a:off x="457200" y="1265130"/>
          <a:ext cx="8229600" cy="5361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 xmlns:a16="http://schemas.microsoft.com/office/drawing/2014/main" id="{D8A9A06A-3A1B-4E79-828F-FD8D04F759E8}"/>
              </a:ext>
            </a:extLst>
          </p:cNvPr>
          <p:cNvSpPr>
            <a:spLocks noGrp="1" noChangeArrowheads="1"/>
          </p:cNvSpPr>
          <p:nvPr>
            <p:ph type="title"/>
          </p:nvPr>
        </p:nvSpPr>
        <p:spPr/>
        <p:txBody>
          <a:bodyPr/>
          <a:lstStyle/>
          <a:p>
            <a:r>
              <a:rPr lang="en-GB" altLang="en-US"/>
              <a:t>Royal Berkshire Hospital</a:t>
            </a:r>
          </a:p>
        </p:txBody>
      </p:sp>
      <p:sp>
        <p:nvSpPr>
          <p:cNvPr id="24579" name="Rectangle 3">
            <a:extLst>
              <a:ext uri="{FF2B5EF4-FFF2-40B4-BE49-F238E27FC236}">
                <a16:creationId xmlns="" xmlns:a16="http://schemas.microsoft.com/office/drawing/2014/main" id="{D8411814-2C3E-4F5A-96DE-B3D08282A77A}"/>
              </a:ext>
            </a:extLst>
          </p:cNvPr>
          <p:cNvSpPr>
            <a:spLocks noGrp="1" noChangeArrowheads="1"/>
          </p:cNvSpPr>
          <p:nvPr>
            <p:ph type="body" idx="1"/>
          </p:nvPr>
        </p:nvSpPr>
        <p:spPr/>
        <p:txBody>
          <a:bodyPr/>
          <a:lstStyle/>
          <a:p>
            <a:r>
              <a:rPr lang="en-GB" altLang="en-US">
                <a:solidFill>
                  <a:schemeClr val="tx1"/>
                </a:solidFill>
              </a:rPr>
              <a:t>Surgical Team:</a:t>
            </a:r>
          </a:p>
          <a:p>
            <a:pPr lvl="1"/>
            <a:r>
              <a:rPr lang="en-GB" altLang="en-US">
                <a:solidFill>
                  <a:schemeClr val="tx1"/>
                </a:solidFill>
              </a:rPr>
              <a:t>3 consultant surgeons</a:t>
            </a:r>
          </a:p>
          <a:p>
            <a:pPr lvl="1"/>
            <a:r>
              <a:rPr lang="en-GB" altLang="en-US">
                <a:solidFill>
                  <a:schemeClr val="tx1"/>
                </a:solidFill>
              </a:rPr>
              <a:t>supported by 8 junior doctors</a:t>
            </a:r>
          </a:p>
          <a:p>
            <a:endParaRPr lang="en-GB" altLang="en-US">
              <a:solidFill>
                <a:schemeClr val="tx1"/>
              </a:solidFill>
            </a:endParaRPr>
          </a:p>
          <a:p>
            <a:r>
              <a:rPr lang="en-GB" altLang="en-US">
                <a:solidFill>
                  <a:schemeClr val="tx1"/>
                </a:solidFill>
              </a:rPr>
              <a:t>Consultants:</a:t>
            </a:r>
          </a:p>
          <a:p>
            <a:pPr lvl="1"/>
            <a:r>
              <a:rPr lang="en-GB" altLang="en-US">
                <a:solidFill>
                  <a:schemeClr val="tx1"/>
                </a:solidFill>
              </a:rPr>
              <a:t>See each others patients</a:t>
            </a:r>
          </a:p>
          <a:p>
            <a:pPr lvl="2"/>
            <a:r>
              <a:rPr lang="en-GB" altLang="en-US">
                <a:solidFill>
                  <a:schemeClr val="tx1"/>
                </a:solidFill>
              </a:rPr>
              <a:t>Before and after surgery</a:t>
            </a:r>
          </a:p>
          <a:p>
            <a:pPr lvl="2"/>
            <a:r>
              <a:rPr lang="en-GB" altLang="en-US">
                <a:solidFill>
                  <a:schemeClr val="tx1"/>
                </a:solidFill>
              </a:rPr>
              <a:t>Operate on patients seen by other consultant</a:t>
            </a:r>
          </a:p>
          <a:p>
            <a:pPr lvl="2"/>
            <a:r>
              <a:rPr lang="en-GB" altLang="en-US">
                <a:solidFill>
                  <a:schemeClr val="tx1"/>
                </a:solidFill>
              </a:rPr>
              <a:t>May operate together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 xmlns:a16="http://schemas.microsoft.com/office/drawing/2014/main" id="{65584591-973B-416B-827F-356773E54652}"/>
              </a:ext>
            </a:extLst>
          </p:cNvPr>
          <p:cNvSpPr>
            <a:spLocks noGrp="1" noChangeArrowheads="1"/>
          </p:cNvSpPr>
          <p:nvPr>
            <p:ph type="title"/>
          </p:nvPr>
        </p:nvSpPr>
        <p:spPr/>
        <p:txBody>
          <a:bodyPr/>
          <a:lstStyle/>
          <a:p>
            <a:r>
              <a:rPr lang="en-GB" altLang="en-US"/>
              <a:t>Stomach and intestinal tract</a:t>
            </a:r>
          </a:p>
        </p:txBody>
      </p:sp>
      <p:sp>
        <p:nvSpPr>
          <p:cNvPr id="25603" name="Rectangle 3">
            <a:extLst>
              <a:ext uri="{FF2B5EF4-FFF2-40B4-BE49-F238E27FC236}">
                <a16:creationId xmlns="" xmlns:a16="http://schemas.microsoft.com/office/drawing/2014/main" id="{5FF6D221-199F-4E55-B435-72C9B14484D8}"/>
              </a:ext>
            </a:extLst>
          </p:cNvPr>
          <p:cNvSpPr>
            <a:spLocks noGrp="1" noChangeArrowheads="1"/>
          </p:cNvSpPr>
          <p:nvPr>
            <p:ph type="body" idx="1"/>
          </p:nvPr>
        </p:nvSpPr>
        <p:spPr/>
        <p:txBody>
          <a:bodyPr/>
          <a:lstStyle/>
          <a:p>
            <a:endParaRPr lang="en-US" altLang="en-US"/>
          </a:p>
        </p:txBody>
      </p:sp>
      <p:pic>
        <p:nvPicPr>
          <p:cNvPr id="25604" name="Picture 4" descr="digestive-system">
            <a:extLst>
              <a:ext uri="{FF2B5EF4-FFF2-40B4-BE49-F238E27FC236}">
                <a16:creationId xmlns="" xmlns:a16="http://schemas.microsoft.com/office/drawing/2014/main" id="{56D36101-C760-46BC-B566-D0861A241E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773238"/>
            <a:ext cx="3648075" cy="497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SmallBowel_1-300x206">
            <a:extLst>
              <a:ext uri="{FF2B5EF4-FFF2-40B4-BE49-F238E27FC236}">
                <a16:creationId xmlns="" xmlns:a16="http://schemas.microsoft.com/office/drawing/2014/main" id="{F8E2DA46-AED8-409D-A76F-A6135B7A0E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2346325"/>
            <a:ext cx="511175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 xmlns:a16="http://schemas.microsoft.com/office/drawing/2014/main" id="{272B3E0D-7248-4B05-8DEC-F0800284F215}"/>
              </a:ext>
            </a:extLst>
          </p:cNvPr>
          <p:cNvSpPr>
            <a:spLocks noGrp="1" noChangeArrowheads="1"/>
          </p:cNvSpPr>
          <p:nvPr>
            <p:ph type="title"/>
          </p:nvPr>
        </p:nvSpPr>
        <p:spPr/>
        <p:txBody>
          <a:bodyPr/>
          <a:lstStyle/>
          <a:p>
            <a:r>
              <a:rPr lang="en-GB" altLang="en-US"/>
              <a:t>Operations</a:t>
            </a:r>
          </a:p>
        </p:txBody>
      </p:sp>
      <p:sp>
        <p:nvSpPr>
          <p:cNvPr id="26627" name="Rectangle 3">
            <a:extLst>
              <a:ext uri="{FF2B5EF4-FFF2-40B4-BE49-F238E27FC236}">
                <a16:creationId xmlns="" xmlns:a16="http://schemas.microsoft.com/office/drawing/2014/main" id="{923FAA8E-1F10-4281-ADF3-3A47F8083A8D}"/>
              </a:ext>
            </a:extLst>
          </p:cNvPr>
          <p:cNvSpPr>
            <a:spLocks noGrp="1" noChangeArrowheads="1"/>
          </p:cNvSpPr>
          <p:nvPr>
            <p:ph type="body" idx="1"/>
          </p:nvPr>
        </p:nvSpPr>
        <p:spPr/>
        <p:txBody>
          <a:bodyPr/>
          <a:lstStyle/>
          <a:p>
            <a:r>
              <a:rPr lang="en-GB" altLang="en-US">
                <a:solidFill>
                  <a:schemeClr val="tx1"/>
                </a:solidFill>
              </a:rPr>
              <a:t>Intra-Gastric Balloon</a:t>
            </a:r>
          </a:p>
          <a:p>
            <a:endParaRPr lang="en-GB" altLang="en-US">
              <a:solidFill>
                <a:schemeClr val="tx1"/>
              </a:solidFill>
            </a:endParaRPr>
          </a:p>
          <a:p>
            <a:r>
              <a:rPr lang="en-GB" altLang="en-US">
                <a:solidFill>
                  <a:schemeClr val="tx1"/>
                </a:solidFill>
              </a:rPr>
              <a:t>Gastric Band</a:t>
            </a:r>
          </a:p>
          <a:p>
            <a:endParaRPr lang="en-GB" altLang="en-US">
              <a:solidFill>
                <a:schemeClr val="tx1"/>
              </a:solidFill>
            </a:endParaRPr>
          </a:p>
          <a:p>
            <a:r>
              <a:rPr lang="en-GB" altLang="en-US">
                <a:solidFill>
                  <a:schemeClr val="tx1"/>
                </a:solidFill>
              </a:rPr>
              <a:t>Sleeve Gastrectomy</a:t>
            </a:r>
          </a:p>
          <a:p>
            <a:endParaRPr lang="en-GB" altLang="en-US">
              <a:solidFill>
                <a:schemeClr val="tx1"/>
              </a:solidFill>
            </a:endParaRPr>
          </a:p>
          <a:p>
            <a:r>
              <a:rPr lang="en-GB" altLang="en-US">
                <a:solidFill>
                  <a:schemeClr val="tx1"/>
                </a:solidFill>
              </a:rPr>
              <a:t>Gastric Bypass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GB" b="1" dirty="0">
                <a:solidFill>
                  <a:srgbClr val="FF0000"/>
                </a:solidFill>
                <a:effectLst>
                  <a:outerShdw blurRad="38100" dist="38100" dir="2700000" algn="tl">
                    <a:srgbClr val="000000">
                      <a:alpha val="43137"/>
                    </a:srgbClr>
                  </a:outerShdw>
                </a:effectLst>
              </a:rPr>
              <a:t/>
            </a:r>
            <a:br>
              <a:rPr lang="en-GB" b="1" dirty="0">
                <a:solidFill>
                  <a:srgbClr val="FF0000"/>
                </a:solidFill>
                <a:effectLst>
                  <a:outerShdw blurRad="38100" dist="38100" dir="2700000" algn="tl">
                    <a:srgbClr val="000000">
                      <a:alpha val="43137"/>
                    </a:srgbClr>
                  </a:outerShdw>
                </a:effectLst>
              </a:rPr>
            </a:br>
            <a:r>
              <a:rPr lang="en-GB" sz="6600" b="1" dirty="0">
                <a:solidFill>
                  <a:srgbClr val="FF0000"/>
                </a:solidFill>
                <a:effectLst>
                  <a:outerShdw blurRad="38100" dist="38100" dir="2700000" algn="tl">
                    <a:srgbClr val="000000">
                      <a:alpha val="43137"/>
                    </a:srgbClr>
                  </a:outerShdw>
                </a:effectLst>
              </a:rPr>
              <a:t>OBESITY</a:t>
            </a:r>
            <a:r>
              <a:rPr lang="en-GB" b="1" dirty="0">
                <a:solidFill>
                  <a:srgbClr val="FF0000"/>
                </a:solidFill>
                <a:effectLst>
                  <a:outerShdw blurRad="38100" dist="38100" dir="2700000" algn="tl">
                    <a:srgbClr val="000000">
                      <a:alpha val="43137"/>
                    </a:srgbClr>
                  </a:outerShdw>
                </a:effectLst>
              </a:rPr>
              <a:t/>
            </a:r>
            <a:br>
              <a:rPr lang="en-GB" b="1" dirty="0">
                <a:solidFill>
                  <a:srgbClr val="FF0000"/>
                </a:solidFill>
                <a:effectLst>
                  <a:outerShdw blurRad="38100" dist="38100" dir="2700000" algn="tl">
                    <a:srgbClr val="000000">
                      <a:alpha val="43137"/>
                    </a:srgbClr>
                  </a:outerShdw>
                </a:effectLst>
              </a:rPr>
            </a:br>
            <a:endParaRPr lang="en-GB" dirty="0"/>
          </a:p>
        </p:txBody>
      </p:sp>
      <p:sp>
        <p:nvSpPr>
          <p:cNvPr id="3" name="Content Placeholder 2"/>
          <p:cNvSpPr>
            <a:spLocks noGrp="1"/>
          </p:cNvSpPr>
          <p:nvPr>
            <p:ph idx="1"/>
          </p:nvPr>
        </p:nvSpPr>
        <p:spPr>
          <a:xfrm>
            <a:off x="457200" y="1371600"/>
            <a:ext cx="8229600" cy="4525963"/>
          </a:xfrm>
        </p:spPr>
        <p:txBody>
          <a:bodyPr/>
          <a:lstStyle/>
          <a:p>
            <a:pPr marL="0" indent="0">
              <a:buNone/>
            </a:pPr>
            <a:r>
              <a:rPr lang="en-GB" sz="2800" b="1" u="sng" dirty="0">
                <a:solidFill>
                  <a:srgbClr val="FF0000"/>
                </a:solidFill>
                <a:effectLst>
                  <a:outerShdw blurRad="38100" dist="38100" dir="2700000" algn="tl">
                    <a:srgbClr val="000000">
                      <a:alpha val="43137"/>
                    </a:srgbClr>
                  </a:outerShdw>
                </a:effectLst>
              </a:rPr>
              <a:t>What we are going to cover…</a:t>
            </a:r>
          </a:p>
          <a:p>
            <a:pPr>
              <a:buFont typeface="Wingdings" panose="05000000000000000000" pitchFamily="2" charset="2"/>
              <a:buChar char="Ø"/>
            </a:pPr>
            <a:endParaRPr lang="en-GB" sz="2800" b="1" dirty="0">
              <a:solidFill>
                <a:srgbClr val="FF0000"/>
              </a:solidFill>
              <a:effectLst>
                <a:outerShdw blurRad="38100" dist="38100" dir="2700000" algn="tl">
                  <a:srgbClr val="000000">
                    <a:alpha val="43137"/>
                  </a:srgbClr>
                </a:outerShdw>
              </a:effectLst>
            </a:endParaRPr>
          </a:p>
          <a:p>
            <a:pPr>
              <a:buFont typeface="Wingdings" panose="05000000000000000000" pitchFamily="2" charset="2"/>
              <a:buChar char="Ø"/>
            </a:pPr>
            <a:r>
              <a:rPr lang="en-GB" sz="2400" dirty="0">
                <a:solidFill>
                  <a:srgbClr val="FF0000"/>
                </a:solidFill>
                <a:effectLst>
                  <a:outerShdw blurRad="38100" dist="38100" dir="2700000" algn="tl">
                    <a:srgbClr val="000000">
                      <a:alpha val="43137"/>
                    </a:srgbClr>
                  </a:outerShdw>
                </a:effectLst>
              </a:rPr>
              <a:t>The facts and figures relating to obesity</a:t>
            </a:r>
          </a:p>
          <a:p>
            <a:pPr>
              <a:buFont typeface="Wingdings" panose="05000000000000000000" pitchFamily="2" charset="2"/>
              <a:buChar char="Ø"/>
            </a:pPr>
            <a:endParaRPr lang="en-GB" sz="2400" dirty="0">
              <a:solidFill>
                <a:srgbClr val="FF0000"/>
              </a:solidFill>
              <a:effectLst>
                <a:outerShdw blurRad="38100" dist="38100" dir="2700000" algn="tl">
                  <a:srgbClr val="000000">
                    <a:alpha val="43137"/>
                  </a:srgbClr>
                </a:outerShdw>
              </a:effectLst>
            </a:endParaRPr>
          </a:p>
          <a:p>
            <a:pPr>
              <a:buFont typeface="Wingdings" panose="05000000000000000000" pitchFamily="2" charset="2"/>
              <a:buChar char="Ø"/>
            </a:pPr>
            <a:r>
              <a:rPr lang="en-GB" sz="2400" dirty="0">
                <a:solidFill>
                  <a:srgbClr val="FF0000"/>
                </a:solidFill>
                <a:effectLst>
                  <a:outerShdw blurRad="38100" dist="38100" dir="2700000" algn="tl">
                    <a:srgbClr val="000000">
                      <a:alpha val="43137"/>
                    </a:srgbClr>
                  </a:outerShdw>
                </a:effectLst>
              </a:rPr>
              <a:t>The health problems obesity can cause</a:t>
            </a:r>
          </a:p>
          <a:p>
            <a:pPr>
              <a:buFont typeface="Wingdings" panose="05000000000000000000" pitchFamily="2" charset="2"/>
              <a:buChar char="Ø"/>
            </a:pPr>
            <a:endParaRPr lang="en-GB" sz="2400" dirty="0">
              <a:solidFill>
                <a:srgbClr val="FF0000"/>
              </a:solidFill>
              <a:effectLst>
                <a:outerShdw blurRad="38100" dist="38100" dir="2700000" algn="tl">
                  <a:srgbClr val="000000">
                    <a:alpha val="43137"/>
                  </a:srgbClr>
                </a:outerShdw>
              </a:effectLst>
            </a:endParaRPr>
          </a:p>
          <a:p>
            <a:pPr>
              <a:buFont typeface="Wingdings" panose="05000000000000000000" pitchFamily="2" charset="2"/>
              <a:buChar char="Ø"/>
            </a:pPr>
            <a:r>
              <a:rPr lang="en-GB" sz="2400" dirty="0">
                <a:solidFill>
                  <a:srgbClr val="FF0000"/>
                </a:solidFill>
                <a:effectLst>
                  <a:outerShdw blurRad="38100" dist="38100" dir="2700000" algn="tl">
                    <a:srgbClr val="000000">
                      <a:alpha val="43137"/>
                    </a:srgbClr>
                  </a:outerShdw>
                </a:effectLst>
              </a:rPr>
              <a:t>How the Practice team can help patients who want to tackle their obesity problem</a:t>
            </a:r>
          </a:p>
          <a:p>
            <a:pPr>
              <a:buFont typeface="Wingdings" panose="05000000000000000000" pitchFamily="2" charset="2"/>
              <a:buChar char="Ø"/>
            </a:pPr>
            <a:endParaRPr lang="en-GB" sz="2400" dirty="0">
              <a:solidFill>
                <a:srgbClr val="FF0000"/>
              </a:solidFill>
              <a:effectLst>
                <a:outerShdw blurRad="38100" dist="38100" dir="2700000" algn="tl">
                  <a:srgbClr val="000000">
                    <a:alpha val="43137"/>
                  </a:srgbClr>
                </a:outerShdw>
              </a:effectLst>
            </a:endParaRPr>
          </a:p>
          <a:p>
            <a:pPr>
              <a:buFont typeface="Wingdings" panose="05000000000000000000" pitchFamily="2" charset="2"/>
              <a:buChar char="Ø"/>
            </a:pPr>
            <a:r>
              <a:rPr lang="en-GB" sz="2400" dirty="0">
                <a:solidFill>
                  <a:srgbClr val="FF0000"/>
                </a:solidFill>
                <a:effectLst>
                  <a:outerShdw blurRad="38100" dist="38100" dir="2700000" algn="tl">
                    <a:srgbClr val="000000">
                      <a:alpha val="43137"/>
                    </a:srgbClr>
                  </a:outerShdw>
                </a:effectLst>
              </a:rPr>
              <a:t>What secondary care can offer – </a:t>
            </a:r>
            <a:r>
              <a:rPr lang="en-GB" sz="2400" dirty="0" err="1">
                <a:solidFill>
                  <a:srgbClr val="FF0000"/>
                </a:solidFill>
                <a:effectLst>
                  <a:outerShdw blurRad="38100" dist="38100" dir="2700000" algn="tl">
                    <a:srgbClr val="000000">
                      <a:alpha val="43137"/>
                    </a:srgbClr>
                  </a:outerShdw>
                </a:effectLst>
              </a:rPr>
              <a:t>eg</a:t>
            </a:r>
            <a:r>
              <a:rPr lang="en-GB" sz="2400" dirty="0">
                <a:solidFill>
                  <a:srgbClr val="FF0000"/>
                </a:solidFill>
                <a:effectLst>
                  <a:outerShdw blurRad="38100" dist="38100" dir="2700000" algn="tl">
                    <a:srgbClr val="000000">
                      <a:alpha val="43137"/>
                    </a:srgbClr>
                  </a:outerShdw>
                </a:effectLst>
              </a:rPr>
              <a:t> bariatric surgery</a:t>
            </a:r>
          </a:p>
        </p:txBody>
      </p:sp>
      <p:pic>
        <p:nvPicPr>
          <p:cNvPr id="1026" name="Picture 2" descr="C:\Users\Julia.Beasley\AppData\Local\Microsoft\Windows\Temporary Internet Files\Content.IE5\8WHZM0CU\obesit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304800"/>
            <a:ext cx="2060196"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952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 xmlns:a16="http://schemas.microsoft.com/office/drawing/2014/main" id="{39939A80-0A2D-4629-8254-EEAAE371386C}"/>
              </a:ext>
            </a:extLst>
          </p:cNvPr>
          <p:cNvSpPr>
            <a:spLocks noGrp="1" noChangeArrowheads="1"/>
          </p:cNvSpPr>
          <p:nvPr>
            <p:ph type="title"/>
          </p:nvPr>
        </p:nvSpPr>
        <p:spPr/>
        <p:txBody>
          <a:bodyPr/>
          <a:lstStyle/>
          <a:p>
            <a:r>
              <a:rPr lang="en-GB" altLang="en-US" u="sng"/>
              <a:t>Gastric Balloon</a:t>
            </a:r>
          </a:p>
        </p:txBody>
      </p:sp>
      <p:pic>
        <p:nvPicPr>
          <p:cNvPr id="4100" name="Picture 4" descr="maveballon">
            <a:extLst>
              <a:ext uri="{FF2B5EF4-FFF2-40B4-BE49-F238E27FC236}">
                <a16:creationId xmlns="" xmlns:a16="http://schemas.microsoft.com/office/drawing/2014/main" id="{BDDB8490-440A-420C-A36D-0BF4BC8DAE68}"/>
              </a:ext>
            </a:extLst>
          </p:cNvPr>
          <p:cNvPicPr>
            <a:picLocks noGrp="1" noChangeAspect="1" noChangeArrowheads="1"/>
          </p:cNvPicPr>
          <p:nvPr>
            <p:ph type="body" idx="1"/>
          </p:nvPr>
        </p:nvPicPr>
        <p:blipFill>
          <a:blip r:embed="rId2"/>
          <a:srcRect/>
          <a:stretch>
            <a:fillRect/>
          </a:stretch>
        </p:blipFill>
        <p:spPr>
          <a:xfrm>
            <a:off x="1187450" y="1557338"/>
            <a:ext cx="6705600" cy="4498975"/>
          </a:xfrm>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 xmlns:a16="http://schemas.microsoft.com/office/drawing/2014/main" id="{4B44D4CE-C4D9-4B17-8DC3-D7DC906EF3B4}"/>
              </a:ext>
            </a:extLst>
          </p:cNvPr>
          <p:cNvSpPr>
            <a:spLocks noGrp="1" noChangeArrowheads="1"/>
          </p:cNvSpPr>
          <p:nvPr>
            <p:ph type="title"/>
          </p:nvPr>
        </p:nvSpPr>
        <p:spPr/>
        <p:txBody>
          <a:bodyPr/>
          <a:lstStyle/>
          <a:p>
            <a:r>
              <a:rPr lang="en-GB" altLang="en-US"/>
              <a:t>Gastric Balloon</a:t>
            </a:r>
          </a:p>
        </p:txBody>
      </p:sp>
      <p:sp>
        <p:nvSpPr>
          <p:cNvPr id="28675" name="Rectangle 3">
            <a:extLst>
              <a:ext uri="{FF2B5EF4-FFF2-40B4-BE49-F238E27FC236}">
                <a16:creationId xmlns="" xmlns:a16="http://schemas.microsoft.com/office/drawing/2014/main" id="{839720C2-50D3-49D3-9BA0-16E677889A3E}"/>
              </a:ext>
            </a:extLst>
          </p:cNvPr>
          <p:cNvSpPr>
            <a:spLocks noGrp="1" noChangeArrowheads="1"/>
          </p:cNvSpPr>
          <p:nvPr>
            <p:ph type="body" idx="1"/>
          </p:nvPr>
        </p:nvSpPr>
        <p:spPr/>
        <p:txBody>
          <a:bodyPr/>
          <a:lstStyle/>
          <a:p>
            <a:pPr>
              <a:lnSpc>
                <a:spcPct val="90000"/>
              </a:lnSpc>
            </a:pPr>
            <a:r>
              <a:rPr lang="en-GB" altLang="en-US" sz="2400">
                <a:solidFill>
                  <a:schemeClr val="tx1"/>
                </a:solidFill>
              </a:rPr>
              <a:t>Day case procedure</a:t>
            </a:r>
          </a:p>
          <a:p>
            <a:pPr>
              <a:lnSpc>
                <a:spcPct val="90000"/>
              </a:lnSpc>
            </a:pPr>
            <a:r>
              <a:rPr lang="en-GB" altLang="en-US" sz="2400">
                <a:solidFill>
                  <a:schemeClr val="tx1"/>
                </a:solidFill>
              </a:rPr>
              <a:t>Endoscopy - camera passed down gullet into stomach</a:t>
            </a:r>
          </a:p>
          <a:p>
            <a:pPr>
              <a:lnSpc>
                <a:spcPct val="90000"/>
              </a:lnSpc>
            </a:pPr>
            <a:r>
              <a:rPr lang="en-GB" altLang="en-US" sz="2400">
                <a:solidFill>
                  <a:schemeClr val="tx1"/>
                </a:solidFill>
              </a:rPr>
              <a:t>General Anaesthetic</a:t>
            </a:r>
          </a:p>
          <a:p>
            <a:pPr>
              <a:lnSpc>
                <a:spcPct val="90000"/>
              </a:lnSpc>
            </a:pPr>
            <a:r>
              <a:rPr lang="en-GB" altLang="en-US" sz="2400">
                <a:solidFill>
                  <a:schemeClr val="tx1"/>
                </a:solidFill>
              </a:rPr>
              <a:t>Balloon is size of 2 cans of Coke</a:t>
            </a:r>
          </a:p>
          <a:p>
            <a:pPr>
              <a:lnSpc>
                <a:spcPct val="90000"/>
              </a:lnSpc>
            </a:pPr>
            <a:endParaRPr lang="en-GB" altLang="en-US" sz="2400">
              <a:solidFill>
                <a:schemeClr val="tx1"/>
              </a:solidFill>
            </a:endParaRPr>
          </a:p>
          <a:p>
            <a:pPr>
              <a:lnSpc>
                <a:spcPct val="90000"/>
              </a:lnSpc>
            </a:pPr>
            <a:endParaRPr lang="en-GB"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 xmlns:a16="http://schemas.microsoft.com/office/drawing/2014/main" id="{8FA4518F-38BE-4CAB-A972-B9728BF72773}"/>
              </a:ext>
            </a:extLst>
          </p:cNvPr>
          <p:cNvSpPr>
            <a:spLocks noGrp="1" noChangeArrowheads="1"/>
          </p:cNvSpPr>
          <p:nvPr>
            <p:ph type="title"/>
          </p:nvPr>
        </p:nvSpPr>
        <p:spPr/>
        <p:txBody>
          <a:bodyPr/>
          <a:lstStyle/>
          <a:p>
            <a:r>
              <a:rPr lang="en-GB" altLang="en-US"/>
              <a:t>Gastric Balloon</a:t>
            </a:r>
          </a:p>
        </p:txBody>
      </p:sp>
      <p:sp>
        <p:nvSpPr>
          <p:cNvPr id="29699" name="Rectangle 3">
            <a:extLst>
              <a:ext uri="{FF2B5EF4-FFF2-40B4-BE49-F238E27FC236}">
                <a16:creationId xmlns="" xmlns:a16="http://schemas.microsoft.com/office/drawing/2014/main" id="{C3486087-5F6C-4FF0-9AE9-BAE3E222A430}"/>
              </a:ext>
            </a:extLst>
          </p:cNvPr>
          <p:cNvSpPr>
            <a:spLocks noGrp="1" noChangeArrowheads="1"/>
          </p:cNvSpPr>
          <p:nvPr>
            <p:ph type="body" idx="1"/>
          </p:nvPr>
        </p:nvSpPr>
        <p:spPr/>
        <p:txBody>
          <a:bodyPr/>
          <a:lstStyle/>
          <a:p>
            <a:r>
              <a:rPr lang="en-US" altLang="en-US" b="1">
                <a:solidFill>
                  <a:schemeClr val="tx1"/>
                </a:solidFill>
              </a:rPr>
              <a:t>20-30%</a:t>
            </a:r>
            <a:r>
              <a:rPr lang="en-US" altLang="en-US">
                <a:solidFill>
                  <a:schemeClr val="tx1"/>
                </a:solidFill>
              </a:rPr>
              <a:t> excess weight loss at 6 months</a:t>
            </a:r>
          </a:p>
          <a:p>
            <a:r>
              <a:rPr lang="en-US" altLang="en-US">
                <a:solidFill>
                  <a:schemeClr val="tx1"/>
                </a:solidFill>
              </a:rPr>
              <a:t>Need to be removed / replaced after 6 months</a:t>
            </a:r>
          </a:p>
          <a:p>
            <a:endParaRPr lang="en-US" altLang="en-US">
              <a:solidFill>
                <a:schemeClr val="tx1"/>
              </a:solidFill>
            </a:endParaRPr>
          </a:p>
          <a:p>
            <a:r>
              <a:rPr lang="en-US" altLang="en-US">
                <a:solidFill>
                  <a:schemeClr val="tx1"/>
                </a:solidFill>
              </a:rPr>
              <a:t>Feeling sick and vomiting common early on after the procedure.</a:t>
            </a:r>
          </a:p>
          <a:p>
            <a:endParaRPr lang="en-US" altLang="en-US">
              <a:solidFill>
                <a:schemeClr val="tx1"/>
              </a:solidFill>
            </a:endParaRPr>
          </a:p>
          <a:p>
            <a:endParaRPr lang="en-GB"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 xmlns:a16="http://schemas.microsoft.com/office/drawing/2014/main" id="{050EEB46-D90F-4746-BDAB-C16226031038}"/>
              </a:ext>
            </a:extLst>
          </p:cNvPr>
          <p:cNvSpPr>
            <a:spLocks noGrp="1"/>
          </p:cNvSpPr>
          <p:nvPr>
            <p:ph type="title" idx="4294967295"/>
          </p:nvPr>
        </p:nvSpPr>
        <p:spPr>
          <a:xfrm>
            <a:off x="539750" y="333375"/>
            <a:ext cx="8042275" cy="1120775"/>
          </a:xfrm>
        </p:spPr>
        <p:txBody>
          <a:bodyPr anchor="b"/>
          <a:lstStyle/>
          <a:p>
            <a:r>
              <a:rPr lang="en-US" altLang="en-US" sz="5400" u="sng"/>
              <a:t>Gastric Band</a:t>
            </a:r>
          </a:p>
        </p:txBody>
      </p:sp>
      <p:pic>
        <p:nvPicPr>
          <p:cNvPr id="30723" name="Picture 4" descr="procedures_band_v_bypass_3">
            <a:extLst>
              <a:ext uri="{FF2B5EF4-FFF2-40B4-BE49-F238E27FC236}">
                <a16:creationId xmlns="" xmlns:a16="http://schemas.microsoft.com/office/drawing/2014/main" id="{BFAA49A5-66E4-4D2F-8942-BE984F01D8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850" y="1557338"/>
            <a:ext cx="5757863" cy="518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 xmlns:a16="http://schemas.microsoft.com/office/drawing/2014/main" id="{0B47DA39-DB35-4FD8-AE51-35C02D3BD064}"/>
              </a:ext>
            </a:extLst>
          </p:cNvPr>
          <p:cNvSpPr>
            <a:spLocks noGrp="1" noChangeArrowheads="1"/>
          </p:cNvSpPr>
          <p:nvPr>
            <p:ph type="title"/>
          </p:nvPr>
        </p:nvSpPr>
        <p:spPr/>
        <p:txBody>
          <a:bodyPr/>
          <a:lstStyle/>
          <a:p>
            <a:r>
              <a:rPr lang="en-GB" altLang="en-US"/>
              <a:t>Gastric Band</a:t>
            </a:r>
          </a:p>
        </p:txBody>
      </p:sp>
      <p:sp>
        <p:nvSpPr>
          <p:cNvPr id="31747" name="Rectangle 3">
            <a:extLst>
              <a:ext uri="{FF2B5EF4-FFF2-40B4-BE49-F238E27FC236}">
                <a16:creationId xmlns="" xmlns:a16="http://schemas.microsoft.com/office/drawing/2014/main" id="{AD168B00-B384-4794-B0EB-7D3EFC3EC188}"/>
              </a:ext>
            </a:extLst>
          </p:cNvPr>
          <p:cNvSpPr>
            <a:spLocks noGrp="1" noChangeArrowheads="1"/>
          </p:cNvSpPr>
          <p:nvPr>
            <p:ph type="body" idx="1"/>
          </p:nvPr>
        </p:nvSpPr>
        <p:spPr>
          <a:xfrm>
            <a:off x="457200" y="1600200"/>
            <a:ext cx="8507413" cy="4525963"/>
          </a:xfrm>
        </p:spPr>
        <p:txBody>
          <a:bodyPr/>
          <a:lstStyle/>
          <a:p>
            <a:r>
              <a:rPr lang="en-GB" altLang="en-US">
                <a:solidFill>
                  <a:schemeClr val="tx1"/>
                </a:solidFill>
              </a:rPr>
              <a:t>Arrive morning of Surgery</a:t>
            </a:r>
          </a:p>
          <a:p>
            <a:r>
              <a:rPr lang="en-GB" altLang="en-US">
                <a:solidFill>
                  <a:schemeClr val="tx1"/>
                </a:solidFill>
              </a:rPr>
              <a:t>General Anaesthetic</a:t>
            </a:r>
          </a:p>
          <a:p>
            <a:r>
              <a:rPr lang="en-GB" altLang="en-US">
                <a:solidFill>
                  <a:schemeClr val="tx1"/>
                </a:solidFill>
              </a:rPr>
              <a:t>5 small cuts (0.5-1cm)– KEYHOLE surgery</a:t>
            </a:r>
          </a:p>
          <a:p>
            <a:r>
              <a:rPr lang="en-GB" altLang="en-US">
                <a:solidFill>
                  <a:schemeClr val="tx1"/>
                </a:solidFill>
              </a:rPr>
              <a:t>Takes 1 hour</a:t>
            </a:r>
          </a:p>
          <a:p>
            <a:r>
              <a:rPr lang="en-GB" altLang="en-US">
                <a:solidFill>
                  <a:schemeClr val="tx1"/>
                </a:solidFill>
              </a:rPr>
              <a:t>Day surgery</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 xmlns:a16="http://schemas.microsoft.com/office/drawing/2014/main" id="{3E219373-14A2-4525-9182-162EB2954AD8}"/>
              </a:ext>
            </a:extLst>
          </p:cNvPr>
          <p:cNvSpPr>
            <a:spLocks noGrp="1" noChangeArrowheads="1"/>
          </p:cNvSpPr>
          <p:nvPr>
            <p:ph type="title"/>
          </p:nvPr>
        </p:nvSpPr>
        <p:spPr/>
        <p:txBody>
          <a:bodyPr/>
          <a:lstStyle/>
          <a:p>
            <a:r>
              <a:rPr lang="en-GB" altLang="en-US"/>
              <a:t>Works by</a:t>
            </a:r>
          </a:p>
        </p:txBody>
      </p:sp>
      <p:sp>
        <p:nvSpPr>
          <p:cNvPr id="32771" name="Rectangle 3">
            <a:extLst>
              <a:ext uri="{FF2B5EF4-FFF2-40B4-BE49-F238E27FC236}">
                <a16:creationId xmlns="" xmlns:a16="http://schemas.microsoft.com/office/drawing/2014/main" id="{5618DC3E-783C-4835-9B11-4FC6B827695A}"/>
              </a:ext>
            </a:extLst>
          </p:cNvPr>
          <p:cNvSpPr>
            <a:spLocks noGrp="1" noChangeArrowheads="1"/>
          </p:cNvSpPr>
          <p:nvPr>
            <p:ph type="body" idx="1"/>
          </p:nvPr>
        </p:nvSpPr>
        <p:spPr/>
        <p:txBody>
          <a:bodyPr/>
          <a:lstStyle/>
          <a:p>
            <a:r>
              <a:rPr lang="en-GB" altLang="en-US">
                <a:solidFill>
                  <a:schemeClr val="tx1"/>
                </a:solidFill>
              </a:rPr>
              <a:t>Dividing the stomach with inflatable band</a:t>
            </a:r>
          </a:p>
          <a:p>
            <a:endParaRPr lang="en-GB" altLang="en-US">
              <a:solidFill>
                <a:schemeClr val="tx1"/>
              </a:solidFill>
            </a:endParaRPr>
          </a:p>
          <a:p>
            <a:r>
              <a:rPr lang="en-GB" altLang="en-US">
                <a:solidFill>
                  <a:schemeClr val="tx1"/>
                </a:solidFill>
              </a:rPr>
              <a:t>Adjustable to reach goal</a:t>
            </a:r>
          </a:p>
          <a:p>
            <a:endParaRPr lang="en-GB" altLang="en-US">
              <a:solidFill>
                <a:schemeClr val="tx1"/>
              </a:solidFill>
            </a:endParaRPr>
          </a:p>
          <a:p>
            <a:r>
              <a:rPr lang="en-GB" altLang="en-US">
                <a:solidFill>
                  <a:schemeClr val="tx1"/>
                </a:solidFill>
              </a:rPr>
              <a:t>Restricts amount you can eat</a:t>
            </a:r>
          </a:p>
          <a:p>
            <a:endParaRPr lang="en-GB" altLang="en-US">
              <a:solidFill>
                <a:schemeClr val="tx1"/>
              </a:solidFill>
            </a:endParaRPr>
          </a:p>
          <a:p>
            <a:r>
              <a:rPr lang="en-GB" altLang="en-US">
                <a:solidFill>
                  <a:schemeClr val="tx1"/>
                </a:solidFill>
              </a:rPr>
              <a:t>Stimulates nerves telling the brain you are full</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 xmlns:a16="http://schemas.microsoft.com/office/drawing/2014/main" id="{CD0D23A4-34AE-4707-A1E3-A4697962FC10}"/>
              </a:ext>
            </a:extLst>
          </p:cNvPr>
          <p:cNvSpPr>
            <a:spLocks noGrp="1" noChangeArrowheads="1"/>
          </p:cNvSpPr>
          <p:nvPr>
            <p:ph type="title"/>
          </p:nvPr>
        </p:nvSpPr>
        <p:spPr/>
        <p:txBody>
          <a:bodyPr/>
          <a:lstStyle/>
          <a:p>
            <a:r>
              <a:rPr lang="en-GB" altLang="en-US"/>
              <a:t>Benefits</a:t>
            </a:r>
          </a:p>
        </p:txBody>
      </p:sp>
      <p:sp>
        <p:nvSpPr>
          <p:cNvPr id="33795" name="Rectangle 3">
            <a:extLst>
              <a:ext uri="{FF2B5EF4-FFF2-40B4-BE49-F238E27FC236}">
                <a16:creationId xmlns="" xmlns:a16="http://schemas.microsoft.com/office/drawing/2014/main" id="{1FE7A414-ED7D-42B9-A370-4804BE42BC97}"/>
              </a:ext>
            </a:extLst>
          </p:cNvPr>
          <p:cNvSpPr>
            <a:spLocks noGrp="1" noChangeArrowheads="1"/>
          </p:cNvSpPr>
          <p:nvPr>
            <p:ph type="body" idx="1"/>
          </p:nvPr>
        </p:nvSpPr>
        <p:spPr/>
        <p:txBody>
          <a:bodyPr/>
          <a:lstStyle/>
          <a:p>
            <a:r>
              <a:rPr lang="en-GB" altLang="en-US">
                <a:solidFill>
                  <a:schemeClr val="tx1"/>
                </a:solidFill>
              </a:rPr>
              <a:t>Safest, simplest procedure</a:t>
            </a:r>
          </a:p>
          <a:p>
            <a:r>
              <a:rPr lang="en-GB" altLang="en-US">
                <a:solidFill>
                  <a:schemeClr val="tx1"/>
                </a:solidFill>
              </a:rPr>
              <a:t>Day case surgery</a:t>
            </a:r>
          </a:p>
          <a:p>
            <a:r>
              <a:rPr lang="en-GB" altLang="en-US">
                <a:solidFill>
                  <a:schemeClr val="tx1"/>
                </a:solidFill>
              </a:rPr>
              <a:t>“reversible”</a:t>
            </a:r>
          </a:p>
          <a:p>
            <a:r>
              <a:rPr lang="en-GB" altLang="en-US" b="1">
                <a:solidFill>
                  <a:schemeClr val="tx1"/>
                </a:solidFill>
              </a:rPr>
              <a:t>50-60%</a:t>
            </a:r>
            <a:r>
              <a:rPr lang="en-GB" altLang="en-US">
                <a:solidFill>
                  <a:schemeClr val="tx1"/>
                </a:solidFill>
              </a:rPr>
              <a:t> excess weight loss</a:t>
            </a:r>
          </a:p>
          <a:p>
            <a:r>
              <a:rPr lang="en-GB" altLang="en-US">
                <a:solidFill>
                  <a:schemeClr val="tx1"/>
                </a:solidFill>
              </a:rPr>
              <a:t>No major nutritional problems</a:t>
            </a:r>
          </a:p>
          <a:p>
            <a:endParaRPr lang="en-GB" altLang="en-US">
              <a:solidFill>
                <a:schemeClr val="tx1"/>
              </a:solidFill>
            </a:endParaRPr>
          </a:p>
          <a:p>
            <a:r>
              <a:rPr lang="en-GB" altLang="en-US">
                <a:solidFill>
                  <a:schemeClr val="tx1"/>
                </a:solidFill>
              </a:rPr>
              <a:t>Good long term evidence that it works</a:t>
            </a:r>
          </a:p>
          <a:p>
            <a:endParaRPr lang="en-GB" altLang="en-US">
              <a:solidFill>
                <a:schemeClr val="tx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 xmlns:a16="http://schemas.microsoft.com/office/drawing/2014/main" id="{0641CD7C-B046-4E4C-ABA7-F17DD3714A3C}"/>
              </a:ext>
            </a:extLst>
          </p:cNvPr>
          <p:cNvSpPr>
            <a:spLocks noGrp="1" noChangeArrowheads="1"/>
          </p:cNvSpPr>
          <p:nvPr>
            <p:ph type="title"/>
          </p:nvPr>
        </p:nvSpPr>
        <p:spPr/>
        <p:txBody>
          <a:bodyPr/>
          <a:lstStyle/>
          <a:p>
            <a:r>
              <a:rPr lang="en-GB" altLang="en-US"/>
              <a:t>Problems</a:t>
            </a:r>
          </a:p>
        </p:txBody>
      </p:sp>
      <p:sp>
        <p:nvSpPr>
          <p:cNvPr id="34819" name="Rectangle 3">
            <a:extLst>
              <a:ext uri="{FF2B5EF4-FFF2-40B4-BE49-F238E27FC236}">
                <a16:creationId xmlns="" xmlns:a16="http://schemas.microsoft.com/office/drawing/2014/main" id="{1A380241-5EAA-4A46-B0FD-196438D0904D}"/>
              </a:ext>
            </a:extLst>
          </p:cNvPr>
          <p:cNvSpPr>
            <a:spLocks noGrp="1" noChangeArrowheads="1"/>
          </p:cNvSpPr>
          <p:nvPr>
            <p:ph type="body" idx="1"/>
          </p:nvPr>
        </p:nvSpPr>
        <p:spPr/>
        <p:txBody>
          <a:bodyPr/>
          <a:lstStyle/>
          <a:p>
            <a:r>
              <a:rPr lang="en-GB" altLang="en-US">
                <a:solidFill>
                  <a:schemeClr val="tx1"/>
                </a:solidFill>
              </a:rPr>
              <a:t>Least amount of excess weight loss</a:t>
            </a:r>
          </a:p>
          <a:p>
            <a:r>
              <a:rPr lang="en-GB" altLang="en-US">
                <a:solidFill>
                  <a:schemeClr val="tx1"/>
                </a:solidFill>
              </a:rPr>
              <a:t>Less effect on other medical problems</a:t>
            </a:r>
          </a:p>
          <a:p>
            <a:r>
              <a:rPr lang="en-GB" altLang="en-US">
                <a:solidFill>
                  <a:schemeClr val="tx1"/>
                </a:solidFill>
              </a:rPr>
              <a:t>Less likely to cure/benefit diabetes</a:t>
            </a:r>
          </a:p>
          <a:p>
            <a:endParaRPr lang="en-GB" altLang="en-US">
              <a:solidFill>
                <a:schemeClr val="tx1"/>
              </a:solidFill>
            </a:endParaRPr>
          </a:p>
          <a:p>
            <a:r>
              <a:rPr lang="en-GB" altLang="en-US">
                <a:solidFill>
                  <a:schemeClr val="tx1"/>
                </a:solidFill>
              </a:rPr>
              <a:t>May take some time to achieve best fill of the band</a:t>
            </a:r>
          </a:p>
          <a:p>
            <a:r>
              <a:rPr lang="en-GB" altLang="en-US">
                <a:solidFill>
                  <a:schemeClr val="tx1"/>
                </a:solidFill>
              </a:rPr>
              <a:t>Band slippage/erosion</a:t>
            </a:r>
          </a:p>
          <a:p>
            <a:r>
              <a:rPr lang="en-GB" altLang="en-US" b="1">
                <a:solidFill>
                  <a:schemeClr val="tx1"/>
                </a:solidFill>
              </a:rPr>
              <a:t>Further surgery 30%</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 xmlns:a16="http://schemas.microsoft.com/office/drawing/2014/main" id="{47659CCF-9948-48C2-8C3A-740CF36CD675}"/>
              </a:ext>
            </a:extLst>
          </p:cNvPr>
          <p:cNvSpPr>
            <a:spLocks noGrp="1"/>
          </p:cNvSpPr>
          <p:nvPr>
            <p:ph type="title" idx="4294967295"/>
          </p:nvPr>
        </p:nvSpPr>
        <p:spPr>
          <a:xfrm>
            <a:off x="539750" y="188913"/>
            <a:ext cx="8042275" cy="1069975"/>
          </a:xfrm>
        </p:spPr>
        <p:txBody>
          <a:bodyPr anchor="b"/>
          <a:lstStyle/>
          <a:p>
            <a:r>
              <a:rPr lang="en-US" altLang="en-US" sz="5400" u="sng"/>
              <a:t>Gastric Bypass</a:t>
            </a:r>
          </a:p>
        </p:txBody>
      </p:sp>
      <p:pic>
        <p:nvPicPr>
          <p:cNvPr id="35843" name="Picture 4" descr="Roux+en+y">
            <a:extLst>
              <a:ext uri="{FF2B5EF4-FFF2-40B4-BE49-F238E27FC236}">
                <a16:creationId xmlns="" xmlns:a16="http://schemas.microsoft.com/office/drawing/2014/main" id="{C8AB2B42-6805-4990-AC4F-AD9091B825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412875"/>
            <a:ext cx="5648325"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 xmlns:a16="http://schemas.microsoft.com/office/drawing/2014/main" id="{E19EB5AA-20FD-4053-A127-E234C6B3C7EB}"/>
              </a:ext>
            </a:extLst>
          </p:cNvPr>
          <p:cNvSpPr>
            <a:spLocks noGrp="1" noChangeArrowheads="1"/>
          </p:cNvSpPr>
          <p:nvPr>
            <p:ph type="title"/>
          </p:nvPr>
        </p:nvSpPr>
        <p:spPr/>
        <p:txBody>
          <a:bodyPr/>
          <a:lstStyle/>
          <a:p>
            <a:r>
              <a:rPr lang="en-GB" altLang="en-US"/>
              <a:t>Gastric bypass</a:t>
            </a:r>
          </a:p>
        </p:txBody>
      </p:sp>
      <p:sp>
        <p:nvSpPr>
          <p:cNvPr id="36867" name="Rectangle 3">
            <a:extLst>
              <a:ext uri="{FF2B5EF4-FFF2-40B4-BE49-F238E27FC236}">
                <a16:creationId xmlns="" xmlns:a16="http://schemas.microsoft.com/office/drawing/2014/main" id="{F984E7BD-53B5-43A2-8A1E-9A5E746910C5}"/>
              </a:ext>
            </a:extLst>
          </p:cNvPr>
          <p:cNvSpPr>
            <a:spLocks noGrp="1" noChangeArrowheads="1"/>
          </p:cNvSpPr>
          <p:nvPr>
            <p:ph type="body" idx="1"/>
          </p:nvPr>
        </p:nvSpPr>
        <p:spPr/>
        <p:txBody>
          <a:bodyPr/>
          <a:lstStyle/>
          <a:p>
            <a:r>
              <a:rPr lang="en-GB" altLang="en-US">
                <a:solidFill>
                  <a:schemeClr val="tx1"/>
                </a:solidFill>
              </a:rPr>
              <a:t>Arrive morning of surgery</a:t>
            </a:r>
          </a:p>
          <a:p>
            <a:r>
              <a:rPr lang="en-GB" altLang="en-US">
                <a:solidFill>
                  <a:schemeClr val="tx1"/>
                </a:solidFill>
              </a:rPr>
              <a:t>General Anaesthetic</a:t>
            </a:r>
          </a:p>
          <a:p>
            <a:r>
              <a:rPr lang="en-GB" altLang="en-US">
                <a:solidFill>
                  <a:schemeClr val="tx1"/>
                </a:solidFill>
              </a:rPr>
              <a:t>5 small (1cm) cuts – KEYHOLE surgery</a:t>
            </a:r>
          </a:p>
          <a:p>
            <a:r>
              <a:rPr lang="en-GB" altLang="en-US">
                <a:solidFill>
                  <a:schemeClr val="tx1"/>
                </a:solidFill>
              </a:rPr>
              <a:t>Takes 1.5 hours</a:t>
            </a:r>
          </a:p>
          <a:p>
            <a:r>
              <a:rPr lang="en-GB" altLang="en-US">
                <a:solidFill>
                  <a:schemeClr val="tx1"/>
                </a:solidFill>
              </a:rPr>
              <a:t>2 nights stay, 60% have 1 night stay</a:t>
            </a:r>
          </a:p>
          <a:p>
            <a:r>
              <a:rPr lang="en-GB" altLang="en-US">
                <a:solidFill>
                  <a:schemeClr val="tx1"/>
                </a:solidFill>
              </a:rPr>
              <a:t>2 week liquid diet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GB" sz="6600" b="1" dirty="0">
                <a:solidFill>
                  <a:srgbClr val="FF0000"/>
                </a:solidFill>
                <a:effectLst>
                  <a:outerShdw blurRad="38100" dist="38100" dir="2700000" algn="tl">
                    <a:srgbClr val="000000">
                      <a:alpha val="43137"/>
                    </a:srgbClr>
                  </a:outerShdw>
                </a:effectLst>
              </a:rPr>
              <a:t>Obesity</a:t>
            </a:r>
            <a:r>
              <a:rPr lang="en-GB" sz="5400" b="1" dirty="0">
                <a:solidFill>
                  <a:srgbClr val="FF0000"/>
                </a:solidFill>
                <a:effectLst>
                  <a:outerShdw blurRad="38100" dist="38100" dir="2700000" algn="tl">
                    <a:srgbClr val="000000">
                      <a:alpha val="43137"/>
                    </a:srgbClr>
                  </a:outerShdw>
                </a:effectLst>
              </a:rPr>
              <a:t> – the facts </a:t>
            </a:r>
          </a:p>
        </p:txBody>
      </p:sp>
      <p:sp>
        <p:nvSpPr>
          <p:cNvPr id="3" name="Content Placeholder 2"/>
          <p:cNvSpPr>
            <a:spLocks noGrp="1"/>
          </p:cNvSpPr>
          <p:nvPr>
            <p:ph idx="1"/>
          </p:nvPr>
        </p:nvSpPr>
        <p:spPr>
          <a:xfrm>
            <a:off x="152400" y="1295400"/>
            <a:ext cx="8991600" cy="4525963"/>
          </a:xfrm>
        </p:spPr>
        <p:txBody>
          <a:bodyPr/>
          <a:lstStyle/>
          <a:p>
            <a:pPr marL="0" indent="0" algn="ctr">
              <a:buNone/>
            </a:pPr>
            <a:r>
              <a:rPr lang="en-GB" sz="2400" b="1" dirty="0"/>
              <a:t>Obesity represents the greatest threat to health </a:t>
            </a:r>
            <a:r>
              <a:rPr lang="en-GB" sz="2400" b="1" u="sng" dirty="0"/>
              <a:t>in the developed world</a:t>
            </a:r>
            <a:r>
              <a:rPr lang="en-GB" sz="2400" b="1" dirty="0"/>
              <a:t>, with poor diet contributing to more disease than physical inactivity, smoking and alcohol combined.  </a:t>
            </a:r>
          </a:p>
          <a:p>
            <a:pPr marL="0" indent="0" algn="ctr">
              <a:buNone/>
            </a:pPr>
            <a:endParaRPr lang="en-GB" sz="2400" b="1" dirty="0"/>
          </a:p>
          <a:p>
            <a:pPr marL="0" indent="0" algn="ctr">
              <a:buNone/>
            </a:pPr>
            <a:r>
              <a:rPr lang="en-GB" sz="2400" b="1" dirty="0"/>
              <a:t>Obesity rates have almost </a:t>
            </a:r>
            <a:r>
              <a:rPr lang="en-GB" sz="2800" b="1" dirty="0">
                <a:effectLst>
                  <a:outerShdw blurRad="38100" dist="38100" dir="2700000" algn="tl">
                    <a:srgbClr val="000000">
                      <a:alpha val="43137"/>
                    </a:srgbClr>
                  </a:outerShdw>
                </a:effectLst>
              </a:rPr>
              <a:t>doubled</a:t>
            </a:r>
            <a:r>
              <a:rPr lang="en-GB" sz="2400" b="1" dirty="0"/>
              <a:t> in the last 20 years!</a:t>
            </a:r>
          </a:p>
          <a:p>
            <a:pPr marL="0" indent="0" algn="ctr">
              <a:buNone/>
            </a:pPr>
            <a:endParaRPr lang="en-GB" sz="2400" b="1" dirty="0"/>
          </a:p>
          <a:p>
            <a:pPr marL="0" indent="0" algn="ctr">
              <a:buNone/>
            </a:pPr>
            <a:r>
              <a:rPr lang="en-GB" sz="2400" b="1" dirty="0"/>
              <a:t>It is suggested that by </a:t>
            </a:r>
            <a:r>
              <a:rPr lang="en-GB" sz="2800" b="1" dirty="0">
                <a:effectLst>
                  <a:outerShdw blurRad="38100" dist="38100" dir="2700000" algn="tl">
                    <a:srgbClr val="000000">
                      <a:alpha val="43137"/>
                    </a:srgbClr>
                  </a:outerShdw>
                </a:effectLst>
              </a:rPr>
              <a:t>2050</a:t>
            </a:r>
            <a:r>
              <a:rPr lang="en-GB" sz="2400" b="1" dirty="0"/>
              <a:t> obesity will have an annual cost to the nation of nearly </a:t>
            </a:r>
            <a:r>
              <a:rPr lang="en-GB" sz="2800" b="1" dirty="0">
                <a:effectLst>
                  <a:outerShdw blurRad="38100" dist="38100" dir="2700000" algn="tl">
                    <a:srgbClr val="000000">
                      <a:alpha val="43137"/>
                    </a:srgbClr>
                  </a:outerShdw>
                </a:effectLst>
              </a:rPr>
              <a:t>£50 billion pounds</a:t>
            </a:r>
            <a:r>
              <a:rPr lang="en-GB" sz="2400" b="1" dirty="0"/>
              <a:t>.</a:t>
            </a:r>
          </a:p>
          <a:p>
            <a:pPr marL="0" indent="0" algn="ctr">
              <a:buNone/>
            </a:pPr>
            <a:endParaRPr lang="en-GB" sz="2400" b="1" dirty="0"/>
          </a:p>
          <a:p>
            <a:pPr marL="0" indent="0" algn="r">
              <a:buNone/>
            </a:pPr>
            <a:r>
              <a:rPr lang="en-GB" sz="2400" b="1" dirty="0"/>
              <a:t>The majority of the obese adult population do not identify themselves as either obese or even very overweight.</a:t>
            </a:r>
          </a:p>
        </p:txBody>
      </p:sp>
      <p:pic>
        <p:nvPicPr>
          <p:cNvPr id="3075" name="Picture 3" descr="C:\Users\Julia.Beasley\AppData\Local\Microsoft\Windows\Temporary Internet Files\Content.IE5\8WHZM0CU\obesity[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50363">
            <a:off x="228600" y="4880715"/>
            <a:ext cx="1371791" cy="1371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1265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 xmlns:a16="http://schemas.microsoft.com/office/drawing/2014/main" id="{D3FA2F53-99AB-4200-8D0C-C01692B73E24}"/>
              </a:ext>
            </a:extLst>
          </p:cNvPr>
          <p:cNvSpPr>
            <a:spLocks noGrp="1"/>
          </p:cNvSpPr>
          <p:nvPr>
            <p:ph type="title"/>
          </p:nvPr>
        </p:nvSpPr>
        <p:spPr/>
        <p:txBody>
          <a:bodyPr/>
          <a:lstStyle/>
          <a:p>
            <a:r>
              <a:rPr lang="en-GB" altLang="en-US"/>
              <a:t>Robotic Gastric Bypass</a:t>
            </a:r>
          </a:p>
        </p:txBody>
      </p:sp>
      <p:sp>
        <p:nvSpPr>
          <p:cNvPr id="37891" name="Content Placeholder 2">
            <a:extLst>
              <a:ext uri="{FF2B5EF4-FFF2-40B4-BE49-F238E27FC236}">
                <a16:creationId xmlns="" xmlns:a16="http://schemas.microsoft.com/office/drawing/2014/main" id="{0C3EBB8F-D32A-46FC-B648-19AA155A4019}"/>
              </a:ext>
            </a:extLst>
          </p:cNvPr>
          <p:cNvSpPr>
            <a:spLocks noGrp="1"/>
          </p:cNvSpPr>
          <p:nvPr>
            <p:ph idx="1"/>
          </p:nvPr>
        </p:nvSpPr>
        <p:spPr>
          <a:xfrm>
            <a:off x="446088" y="1341438"/>
            <a:ext cx="8229600" cy="4276725"/>
          </a:xfrm>
        </p:spPr>
        <p:txBody>
          <a:bodyPr/>
          <a:lstStyle/>
          <a:p>
            <a:r>
              <a:rPr lang="en-GB" altLang="en-US">
                <a:solidFill>
                  <a:schemeClr val="tx1"/>
                </a:solidFill>
              </a:rPr>
              <a:t>Royal Berkshire – only place in the UK</a:t>
            </a:r>
          </a:p>
        </p:txBody>
      </p:sp>
      <p:pic>
        <p:nvPicPr>
          <p:cNvPr id="37892" name="Picture 2">
            <a:extLst>
              <a:ext uri="{FF2B5EF4-FFF2-40B4-BE49-F238E27FC236}">
                <a16:creationId xmlns="" xmlns:a16="http://schemas.microsoft.com/office/drawing/2014/main" id="{DEEC63EF-2552-4DB1-8C52-B998E9C62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14538"/>
            <a:ext cx="9121775" cy="4843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 xmlns:a16="http://schemas.microsoft.com/office/drawing/2014/main" id="{D3371C0C-83CA-48A4-BAF9-83849CB8B447}"/>
              </a:ext>
            </a:extLst>
          </p:cNvPr>
          <p:cNvSpPr>
            <a:spLocks noGrp="1" noChangeArrowheads="1"/>
          </p:cNvSpPr>
          <p:nvPr>
            <p:ph type="title"/>
          </p:nvPr>
        </p:nvSpPr>
        <p:spPr/>
        <p:txBody>
          <a:bodyPr/>
          <a:lstStyle/>
          <a:p>
            <a:r>
              <a:rPr lang="en-GB" altLang="en-US"/>
              <a:t>Works by</a:t>
            </a:r>
          </a:p>
        </p:txBody>
      </p:sp>
      <p:sp>
        <p:nvSpPr>
          <p:cNvPr id="38915" name="Rectangle 3">
            <a:extLst>
              <a:ext uri="{FF2B5EF4-FFF2-40B4-BE49-F238E27FC236}">
                <a16:creationId xmlns="" xmlns:a16="http://schemas.microsoft.com/office/drawing/2014/main" id="{27CFF7F7-B3E5-433F-A25F-7DA267306935}"/>
              </a:ext>
            </a:extLst>
          </p:cNvPr>
          <p:cNvSpPr>
            <a:spLocks noGrp="1" noChangeArrowheads="1"/>
          </p:cNvSpPr>
          <p:nvPr>
            <p:ph type="body" idx="1"/>
          </p:nvPr>
        </p:nvSpPr>
        <p:spPr>
          <a:xfrm>
            <a:off x="457200" y="1196975"/>
            <a:ext cx="8229600" cy="4276725"/>
          </a:xfrm>
        </p:spPr>
        <p:txBody>
          <a:bodyPr/>
          <a:lstStyle/>
          <a:p>
            <a:pPr>
              <a:lnSpc>
                <a:spcPct val="80000"/>
              </a:lnSpc>
            </a:pPr>
            <a:r>
              <a:rPr lang="en-GB" altLang="en-US">
                <a:solidFill>
                  <a:schemeClr val="tx1"/>
                </a:solidFill>
              </a:rPr>
              <a:t>Reducing the stomach to the size of your thumb.</a:t>
            </a:r>
          </a:p>
          <a:p>
            <a:pPr lvl="1">
              <a:lnSpc>
                <a:spcPct val="80000"/>
              </a:lnSpc>
            </a:pPr>
            <a:r>
              <a:rPr lang="en-GB" altLang="en-US" b="1">
                <a:solidFill>
                  <a:schemeClr val="tx1"/>
                </a:solidFill>
              </a:rPr>
              <a:t>Reducing the amount you can eat</a:t>
            </a:r>
          </a:p>
          <a:p>
            <a:pPr lvl="1">
              <a:lnSpc>
                <a:spcPct val="80000"/>
              </a:lnSpc>
            </a:pPr>
            <a:endParaRPr lang="en-GB" altLang="en-US">
              <a:solidFill>
                <a:schemeClr val="tx1"/>
              </a:solidFill>
            </a:endParaRPr>
          </a:p>
          <a:p>
            <a:pPr>
              <a:lnSpc>
                <a:spcPct val="80000"/>
              </a:lnSpc>
            </a:pPr>
            <a:r>
              <a:rPr lang="en-GB" altLang="en-US">
                <a:solidFill>
                  <a:schemeClr val="tx1"/>
                </a:solidFill>
              </a:rPr>
              <a:t>Separating most of the stomach from food</a:t>
            </a:r>
          </a:p>
          <a:p>
            <a:pPr lvl="1">
              <a:lnSpc>
                <a:spcPct val="80000"/>
              </a:lnSpc>
            </a:pPr>
            <a:r>
              <a:rPr lang="en-GB" altLang="en-US" b="1">
                <a:solidFill>
                  <a:schemeClr val="tx1"/>
                </a:solidFill>
              </a:rPr>
              <a:t>Changes the hunger hormones so you feel less hungry</a:t>
            </a:r>
          </a:p>
          <a:p>
            <a:pPr lvl="1">
              <a:lnSpc>
                <a:spcPct val="80000"/>
              </a:lnSpc>
            </a:pPr>
            <a:endParaRPr lang="en-GB" altLang="en-US">
              <a:solidFill>
                <a:schemeClr val="tx1"/>
              </a:solidFill>
            </a:endParaRPr>
          </a:p>
          <a:p>
            <a:pPr>
              <a:lnSpc>
                <a:spcPct val="80000"/>
              </a:lnSpc>
            </a:pPr>
            <a:r>
              <a:rPr lang="en-GB" altLang="en-US">
                <a:solidFill>
                  <a:schemeClr val="tx1"/>
                </a:solidFill>
              </a:rPr>
              <a:t>Re-arranging the small bowel</a:t>
            </a:r>
          </a:p>
          <a:p>
            <a:pPr lvl="1">
              <a:lnSpc>
                <a:spcPct val="80000"/>
              </a:lnSpc>
            </a:pPr>
            <a:r>
              <a:rPr lang="en-GB" altLang="en-US" b="1">
                <a:solidFill>
                  <a:schemeClr val="tx1"/>
                </a:solidFill>
              </a:rPr>
              <a:t>Changes the hunger hormones so you feel full</a:t>
            </a:r>
          </a:p>
          <a:p>
            <a:pPr lvl="1">
              <a:lnSpc>
                <a:spcPct val="80000"/>
              </a:lnSpc>
            </a:pPr>
            <a:endParaRPr lang="en-GB" altLang="en-US">
              <a:solidFill>
                <a:schemeClr val="tx1"/>
              </a:solidFill>
            </a:endParaRPr>
          </a:p>
          <a:p>
            <a:pPr>
              <a:lnSpc>
                <a:spcPct val="80000"/>
              </a:lnSpc>
            </a:pPr>
            <a:r>
              <a:rPr lang="en-GB" altLang="en-US" sz="2400" i="1">
                <a:solidFill>
                  <a:schemeClr val="tx1"/>
                </a:solidFill>
              </a:rPr>
              <a:t>These hormone changes help cure diabetes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 xmlns:a16="http://schemas.microsoft.com/office/drawing/2014/main" id="{2DAE948A-1585-4501-BBD3-CD15B3047453}"/>
              </a:ext>
            </a:extLst>
          </p:cNvPr>
          <p:cNvSpPr>
            <a:spLocks noGrp="1" noChangeArrowheads="1"/>
          </p:cNvSpPr>
          <p:nvPr>
            <p:ph type="title"/>
          </p:nvPr>
        </p:nvSpPr>
        <p:spPr/>
        <p:txBody>
          <a:bodyPr/>
          <a:lstStyle/>
          <a:p>
            <a:r>
              <a:rPr lang="en-GB" altLang="en-US"/>
              <a:t>Benefits</a:t>
            </a:r>
          </a:p>
        </p:txBody>
      </p:sp>
      <p:sp>
        <p:nvSpPr>
          <p:cNvPr id="39939" name="Rectangle 3">
            <a:extLst>
              <a:ext uri="{FF2B5EF4-FFF2-40B4-BE49-F238E27FC236}">
                <a16:creationId xmlns="" xmlns:a16="http://schemas.microsoft.com/office/drawing/2014/main" id="{0F8BBD71-5529-4E01-8B6D-5F36CDBD3122}"/>
              </a:ext>
            </a:extLst>
          </p:cNvPr>
          <p:cNvSpPr>
            <a:spLocks noGrp="1" noChangeArrowheads="1"/>
          </p:cNvSpPr>
          <p:nvPr>
            <p:ph type="body" idx="1"/>
          </p:nvPr>
        </p:nvSpPr>
        <p:spPr/>
        <p:txBody>
          <a:bodyPr/>
          <a:lstStyle/>
          <a:p>
            <a:r>
              <a:rPr lang="en-GB" altLang="en-US">
                <a:solidFill>
                  <a:schemeClr val="tx1"/>
                </a:solidFill>
              </a:rPr>
              <a:t>Most excess weight loss (</a:t>
            </a:r>
            <a:r>
              <a:rPr lang="en-GB" altLang="en-US" b="1">
                <a:solidFill>
                  <a:schemeClr val="tx1"/>
                </a:solidFill>
              </a:rPr>
              <a:t>70-80%</a:t>
            </a:r>
            <a:r>
              <a:rPr lang="en-GB" altLang="en-US">
                <a:solidFill>
                  <a:schemeClr val="tx1"/>
                </a:solidFill>
              </a:rPr>
              <a:t>)</a:t>
            </a:r>
          </a:p>
          <a:p>
            <a:r>
              <a:rPr lang="en-GB" altLang="en-US">
                <a:solidFill>
                  <a:schemeClr val="tx1"/>
                </a:solidFill>
              </a:rPr>
              <a:t>Best for helping other medical problems</a:t>
            </a:r>
          </a:p>
          <a:p>
            <a:r>
              <a:rPr lang="en-GB" altLang="en-US">
                <a:solidFill>
                  <a:schemeClr val="tx1"/>
                </a:solidFill>
              </a:rPr>
              <a:t>Highest cure for diabetes </a:t>
            </a:r>
          </a:p>
          <a:p>
            <a:endParaRPr lang="en-GB" altLang="en-US">
              <a:solidFill>
                <a:schemeClr val="tx1"/>
              </a:solidFill>
            </a:endParaRPr>
          </a:p>
          <a:p>
            <a:r>
              <a:rPr lang="en-GB" altLang="en-US">
                <a:solidFill>
                  <a:schemeClr val="tx1"/>
                </a:solidFill>
              </a:rPr>
              <a:t>Long term evidence (20 years)</a:t>
            </a:r>
          </a:p>
          <a:p>
            <a:endParaRPr lang="en-GB" altLang="en-US">
              <a:solidFill>
                <a:schemeClr val="tx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 xmlns:a16="http://schemas.microsoft.com/office/drawing/2014/main" id="{395978F8-999A-4B1C-9C7B-0D78ED7EF1E3}"/>
              </a:ext>
            </a:extLst>
          </p:cNvPr>
          <p:cNvSpPr>
            <a:spLocks noGrp="1" noChangeArrowheads="1"/>
          </p:cNvSpPr>
          <p:nvPr>
            <p:ph type="title"/>
          </p:nvPr>
        </p:nvSpPr>
        <p:spPr/>
        <p:txBody>
          <a:bodyPr/>
          <a:lstStyle/>
          <a:p>
            <a:r>
              <a:rPr lang="en-GB" altLang="en-US"/>
              <a:t>Problems</a:t>
            </a:r>
          </a:p>
        </p:txBody>
      </p:sp>
      <p:sp>
        <p:nvSpPr>
          <p:cNvPr id="40963" name="Rectangle 3">
            <a:extLst>
              <a:ext uri="{FF2B5EF4-FFF2-40B4-BE49-F238E27FC236}">
                <a16:creationId xmlns="" xmlns:a16="http://schemas.microsoft.com/office/drawing/2014/main" id="{6B38311E-DA9C-4B03-814E-93A17059F576}"/>
              </a:ext>
            </a:extLst>
          </p:cNvPr>
          <p:cNvSpPr>
            <a:spLocks noGrp="1" noChangeArrowheads="1"/>
          </p:cNvSpPr>
          <p:nvPr>
            <p:ph type="body" idx="1"/>
          </p:nvPr>
        </p:nvSpPr>
        <p:spPr/>
        <p:txBody>
          <a:bodyPr/>
          <a:lstStyle/>
          <a:p>
            <a:r>
              <a:rPr lang="en-GB" altLang="en-US">
                <a:solidFill>
                  <a:schemeClr val="tx1"/>
                </a:solidFill>
              </a:rPr>
              <a:t>More early complications than Band (although very few)</a:t>
            </a:r>
          </a:p>
          <a:p>
            <a:r>
              <a:rPr lang="en-GB" altLang="en-US">
                <a:solidFill>
                  <a:schemeClr val="tx1"/>
                </a:solidFill>
              </a:rPr>
              <a:t>Longest operation</a:t>
            </a:r>
          </a:p>
          <a:p>
            <a:r>
              <a:rPr lang="en-GB" altLang="en-US">
                <a:solidFill>
                  <a:schemeClr val="tx1"/>
                </a:solidFill>
              </a:rPr>
              <a:t>Re-arrangment of Anatomy</a:t>
            </a:r>
          </a:p>
          <a:p>
            <a:r>
              <a:rPr lang="en-GB" altLang="en-US">
                <a:solidFill>
                  <a:schemeClr val="tx1"/>
                </a:solidFill>
              </a:rPr>
              <a:t>Small risk of leak</a:t>
            </a:r>
          </a:p>
          <a:p>
            <a:r>
              <a:rPr lang="en-GB" altLang="en-US">
                <a:solidFill>
                  <a:schemeClr val="tx1"/>
                </a:solidFill>
              </a:rPr>
              <a:t>Nutritional supplements (tablet and injection) and blood tests required.</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 xmlns:a16="http://schemas.microsoft.com/office/drawing/2014/main" id="{8B0FA52D-B0E9-4C7F-AE46-3D032252AC1C}"/>
              </a:ext>
            </a:extLst>
          </p:cNvPr>
          <p:cNvSpPr>
            <a:spLocks noGrp="1"/>
          </p:cNvSpPr>
          <p:nvPr>
            <p:ph type="title" idx="4294967295"/>
          </p:nvPr>
        </p:nvSpPr>
        <p:spPr>
          <a:xfrm>
            <a:off x="539750" y="333375"/>
            <a:ext cx="8042275" cy="854075"/>
          </a:xfrm>
        </p:spPr>
        <p:txBody>
          <a:bodyPr anchor="b"/>
          <a:lstStyle/>
          <a:p>
            <a:r>
              <a:rPr lang="en-US" altLang="en-US" sz="4800" u="sng"/>
              <a:t>Sleeve Gastrectomy</a:t>
            </a:r>
          </a:p>
        </p:txBody>
      </p:sp>
      <p:pic>
        <p:nvPicPr>
          <p:cNvPr id="41987" name="Picture 4" descr="lap-adjustable-gastric-band1">
            <a:extLst>
              <a:ext uri="{FF2B5EF4-FFF2-40B4-BE49-F238E27FC236}">
                <a16:creationId xmlns="" xmlns:a16="http://schemas.microsoft.com/office/drawing/2014/main" id="{2ACB8C6C-128F-426C-948A-AC2213A64C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341438"/>
            <a:ext cx="5764212"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 xmlns:a16="http://schemas.microsoft.com/office/drawing/2014/main" id="{D0B45693-0A08-4E89-8E13-8376ACFFD127}"/>
              </a:ext>
            </a:extLst>
          </p:cNvPr>
          <p:cNvSpPr>
            <a:spLocks noGrp="1"/>
          </p:cNvSpPr>
          <p:nvPr>
            <p:ph type="title" idx="4294967295"/>
          </p:nvPr>
        </p:nvSpPr>
        <p:spPr>
          <a:xfrm>
            <a:off x="539750" y="333375"/>
            <a:ext cx="8042275" cy="854075"/>
          </a:xfrm>
        </p:spPr>
        <p:txBody>
          <a:bodyPr anchor="b"/>
          <a:lstStyle/>
          <a:p>
            <a:r>
              <a:rPr lang="en-US" altLang="en-US" sz="4800" u="sng"/>
              <a:t>Sleeve Gastrectomy</a:t>
            </a:r>
          </a:p>
        </p:txBody>
      </p:sp>
      <p:pic>
        <p:nvPicPr>
          <p:cNvPr id="43011" name="Picture 4" descr="lap-adjustable-gastric-band1">
            <a:extLst>
              <a:ext uri="{FF2B5EF4-FFF2-40B4-BE49-F238E27FC236}">
                <a16:creationId xmlns="" xmlns:a16="http://schemas.microsoft.com/office/drawing/2014/main" id="{565D3174-1C07-471D-949F-11DCD85A14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341438"/>
            <a:ext cx="5764212"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1">
            <a:extLst>
              <a:ext uri="{FF2B5EF4-FFF2-40B4-BE49-F238E27FC236}">
                <a16:creationId xmlns="" xmlns:a16="http://schemas.microsoft.com/office/drawing/2014/main" id="{2F7EE184-506C-4EA1-BCF6-01EEEEA688CA}"/>
              </a:ext>
            </a:extLst>
          </p:cNvPr>
          <p:cNvSpPr>
            <a:spLocks noChangeArrowheads="1"/>
          </p:cNvSpPr>
          <p:nvPr/>
        </p:nvSpPr>
        <p:spPr bwMode="auto">
          <a:xfrm rot="1546137">
            <a:off x="5481638" y="2032000"/>
            <a:ext cx="1865312" cy="4389438"/>
          </a:xfrm>
          <a:prstGeom prst="rect">
            <a:avLst/>
          </a:prstGeom>
          <a:solidFill>
            <a:schemeClr val="bg1"/>
          </a:solidFill>
          <a:ln w="9525">
            <a:solidFill>
              <a:schemeClr val="bg1"/>
            </a:solidFill>
            <a:round/>
            <a:headEnd/>
            <a:tailEnd/>
          </a:ln>
        </p:spPr>
        <p:txBody>
          <a:bodyPr/>
          <a:lstStyle>
            <a:lvl1pPr>
              <a:spcBef>
                <a:spcPct val="20000"/>
              </a:spcBef>
              <a:buChar char="•"/>
              <a:defRPr sz="2800">
                <a:solidFill>
                  <a:srgbClr val="7DA58F"/>
                </a:solidFill>
                <a:latin typeface="Verdana" panose="020B0604030504040204" pitchFamily="34" charset="0"/>
                <a:ea typeface="MS PGothic" panose="020B0600070205080204" pitchFamily="34" charset="-128"/>
              </a:defRPr>
            </a:lvl1pPr>
            <a:lvl2pPr marL="742950" indent="-285750">
              <a:spcBef>
                <a:spcPct val="20000"/>
              </a:spcBef>
              <a:buChar char="–"/>
              <a:defRPr sz="2400">
                <a:solidFill>
                  <a:srgbClr val="7DA58F"/>
                </a:solidFill>
                <a:latin typeface="Verdana" panose="020B0604030504040204" pitchFamily="34" charset="0"/>
                <a:ea typeface="MS PGothic" panose="020B0600070205080204" pitchFamily="34" charset="-128"/>
              </a:defRPr>
            </a:lvl2pPr>
            <a:lvl3pPr marL="1143000" indent="-228600">
              <a:spcBef>
                <a:spcPct val="20000"/>
              </a:spcBef>
              <a:buChar char="•"/>
              <a:defRPr sz="2000">
                <a:solidFill>
                  <a:srgbClr val="7DA58F"/>
                </a:solidFill>
                <a:latin typeface="Verdana" panose="020B0604030504040204" pitchFamily="34" charset="0"/>
                <a:ea typeface="MS PGothic" panose="020B0600070205080204" pitchFamily="34" charset="-128"/>
              </a:defRPr>
            </a:lvl3pPr>
            <a:lvl4pPr marL="1600200" indent="-228600">
              <a:spcBef>
                <a:spcPct val="20000"/>
              </a:spcBef>
              <a:buChar char="–"/>
              <a:defRPr>
                <a:solidFill>
                  <a:srgbClr val="7DA58F"/>
                </a:solidFill>
                <a:latin typeface="Verdana" panose="020B0604030504040204" pitchFamily="34" charset="0"/>
                <a:ea typeface="MS PGothic" panose="020B0600070205080204" pitchFamily="34" charset="-128"/>
              </a:defRPr>
            </a:lvl4pPr>
            <a:lvl5pPr marL="2057400" indent="-228600">
              <a:spcBef>
                <a:spcPct val="20000"/>
              </a:spcBef>
              <a:buChar char="»"/>
              <a:defRPr>
                <a:solidFill>
                  <a:srgbClr val="7DA58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9pPr>
          </a:lstStyle>
          <a:p>
            <a:pPr>
              <a:spcBef>
                <a:spcPct val="0"/>
              </a:spcBef>
              <a:buFontTx/>
              <a:buNone/>
            </a:pPr>
            <a:endParaRPr lang="en-US" altLang="en-US" sz="2200">
              <a:solidFill>
                <a:schemeClr val="tx1"/>
              </a:solidFill>
              <a:latin typeface="Arial" panose="020B0604020202020204" pitchFamily="34" charset="0"/>
            </a:endParaRPr>
          </a:p>
        </p:txBody>
      </p:sp>
      <p:sp>
        <p:nvSpPr>
          <p:cNvPr id="43013" name="Rectangle 2">
            <a:extLst>
              <a:ext uri="{FF2B5EF4-FFF2-40B4-BE49-F238E27FC236}">
                <a16:creationId xmlns="" xmlns:a16="http://schemas.microsoft.com/office/drawing/2014/main" id="{E6E7BB93-6D1E-472F-AB0E-BA9CC2C9ED29}"/>
              </a:ext>
            </a:extLst>
          </p:cNvPr>
          <p:cNvSpPr>
            <a:spLocks noChangeArrowheads="1"/>
          </p:cNvSpPr>
          <p:nvPr/>
        </p:nvSpPr>
        <p:spPr bwMode="auto">
          <a:xfrm rot="3581074">
            <a:off x="4459288" y="4073525"/>
            <a:ext cx="912812" cy="2179638"/>
          </a:xfrm>
          <a:prstGeom prst="rect">
            <a:avLst/>
          </a:prstGeom>
          <a:solidFill>
            <a:schemeClr val="bg1"/>
          </a:solidFill>
          <a:ln w="9525">
            <a:solidFill>
              <a:schemeClr val="bg1"/>
            </a:solidFill>
            <a:round/>
            <a:headEnd/>
            <a:tailEnd/>
          </a:ln>
        </p:spPr>
        <p:txBody>
          <a:bodyPr/>
          <a:lstStyle>
            <a:lvl1pPr>
              <a:spcBef>
                <a:spcPct val="20000"/>
              </a:spcBef>
              <a:buChar char="•"/>
              <a:defRPr sz="2800">
                <a:solidFill>
                  <a:srgbClr val="7DA58F"/>
                </a:solidFill>
                <a:latin typeface="Verdana" panose="020B0604030504040204" pitchFamily="34" charset="0"/>
                <a:ea typeface="MS PGothic" panose="020B0600070205080204" pitchFamily="34" charset="-128"/>
              </a:defRPr>
            </a:lvl1pPr>
            <a:lvl2pPr marL="742950" indent="-285750">
              <a:spcBef>
                <a:spcPct val="20000"/>
              </a:spcBef>
              <a:buChar char="–"/>
              <a:defRPr sz="2400">
                <a:solidFill>
                  <a:srgbClr val="7DA58F"/>
                </a:solidFill>
                <a:latin typeface="Verdana" panose="020B0604030504040204" pitchFamily="34" charset="0"/>
                <a:ea typeface="MS PGothic" panose="020B0600070205080204" pitchFamily="34" charset="-128"/>
              </a:defRPr>
            </a:lvl2pPr>
            <a:lvl3pPr marL="1143000" indent="-228600">
              <a:spcBef>
                <a:spcPct val="20000"/>
              </a:spcBef>
              <a:buChar char="•"/>
              <a:defRPr sz="2000">
                <a:solidFill>
                  <a:srgbClr val="7DA58F"/>
                </a:solidFill>
                <a:latin typeface="Verdana" panose="020B0604030504040204" pitchFamily="34" charset="0"/>
                <a:ea typeface="MS PGothic" panose="020B0600070205080204" pitchFamily="34" charset="-128"/>
              </a:defRPr>
            </a:lvl3pPr>
            <a:lvl4pPr marL="1600200" indent="-228600">
              <a:spcBef>
                <a:spcPct val="20000"/>
              </a:spcBef>
              <a:buChar char="–"/>
              <a:defRPr>
                <a:solidFill>
                  <a:srgbClr val="7DA58F"/>
                </a:solidFill>
                <a:latin typeface="Verdana" panose="020B0604030504040204" pitchFamily="34" charset="0"/>
                <a:ea typeface="MS PGothic" panose="020B0600070205080204" pitchFamily="34" charset="-128"/>
              </a:defRPr>
            </a:lvl4pPr>
            <a:lvl5pPr marL="2057400" indent="-228600">
              <a:spcBef>
                <a:spcPct val="20000"/>
              </a:spcBef>
              <a:buChar char="»"/>
              <a:defRPr>
                <a:solidFill>
                  <a:srgbClr val="7DA58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9pPr>
          </a:lstStyle>
          <a:p>
            <a:pPr>
              <a:spcBef>
                <a:spcPct val="0"/>
              </a:spcBef>
              <a:buFontTx/>
              <a:buNone/>
            </a:pPr>
            <a:endParaRPr lang="en-US" altLang="en-US" sz="2200">
              <a:solidFill>
                <a:schemeClr val="tx1"/>
              </a:solidFill>
              <a:latin typeface="Arial" panose="020B0604020202020204" pitchFamily="34" charset="0"/>
            </a:endParaRPr>
          </a:p>
        </p:txBody>
      </p:sp>
      <p:sp>
        <p:nvSpPr>
          <p:cNvPr id="43014" name="Rectangle 3">
            <a:extLst>
              <a:ext uri="{FF2B5EF4-FFF2-40B4-BE49-F238E27FC236}">
                <a16:creationId xmlns="" xmlns:a16="http://schemas.microsoft.com/office/drawing/2014/main" id="{0E6CC7C3-A779-415E-B60E-786DF0E5BD62}"/>
              </a:ext>
            </a:extLst>
          </p:cNvPr>
          <p:cNvSpPr>
            <a:spLocks noChangeArrowheads="1"/>
          </p:cNvSpPr>
          <p:nvPr/>
        </p:nvSpPr>
        <p:spPr bwMode="auto">
          <a:xfrm rot="-2657842">
            <a:off x="5029200" y="4149725"/>
            <a:ext cx="1008063" cy="792163"/>
          </a:xfrm>
          <a:prstGeom prst="rect">
            <a:avLst/>
          </a:prstGeom>
          <a:solidFill>
            <a:schemeClr val="bg1"/>
          </a:solidFill>
          <a:ln w="9525">
            <a:solidFill>
              <a:schemeClr val="bg1"/>
            </a:solidFill>
            <a:round/>
            <a:headEnd/>
            <a:tailEnd/>
          </a:ln>
        </p:spPr>
        <p:txBody>
          <a:bodyPr/>
          <a:lstStyle>
            <a:lvl1pPr>
              <a:spcBef>
                <a:spcPct val="20000"/>
              </a:spcBef>
              <a:buChar char="•"/>
              <a:defRPr sz="2800">
                <a:solidFill>
                  <a:srgbClr val="7DA58F"/>
                </a:solidFill>
                <a:latin typeface="Verdana" panose="020B0604030504040204" pitchFamily="34" charset="0"/>
                <a:ea typeface="MS PGothic" panose="020B0600070205080204" pitchFamily="34" charset="-128"/>
              </a:defRPr>
            </a:lvl1pPr>
            <a:lvl2pPr marL="742950" indent="-285750">
              <a:spcBef>
                <a:spcPct val="20000"/>
              </a:spcBef>
              <a:buChar char="–"/>
              <a:defRPr sz="2400">
                <a:solidFill>
                  <a:srgbClr val="7DA58F"/>
                </a:solidFill>
                <a:latin typeface="Verdana" panose="020B0604030504040204" pitchFamily="34" charset="0"/>
                <a:ea typeface="MS PGothic" panose="020B0600070205080204" pitchFamily="34" charset="-128"/>
              </a:defRPr>
            </a:lvl2pPr>
            <a:lvl3pPr marL="1143000" indent="-228600">
              <a:spcBef>
                <a:spcPct val="20000"/>
              </a:spcBef>
              <a:buChar char="•"/>
              <a:defRPr sz="2000">
                <a:solidFill>
                  <a:srgbClr val="7DA58F"/>
                </a:solidFill>
                <a:latin typeface="Verdana" panose="020B0604030504040204" pitchFamily="34" charset="0"/>
                <a:ea typeface="MS PGothic" panose="020B0600070205080204" pitchFamily="34" charset="-128"/>
              </a:defRPr>
            </a:lvl3pPr>
            <a:lvl4pPr marL="1600200" indent="-228600">
              <a:spcBef>
                <a:spcPct val="20000"/>
              </a:spcBef>
              <a:buChar char="–"/>
              <a:defRPr>
                <a:solidFill>
                  <a:srgbClr val="7DA58F"/>
                </a:solidFill>
                <a:latin typeface="Verdana" panose="020B0604030504040204" pitchFamily="34" charset="0"/>
                <a:ea typeface="MS PGothic" panose="020B0600070205080204" pitchFamily="34" charset="-128"/>
              </a:defRPr>
            </a:lvl4pPr>
            <a:lvl5pPr marL="2057400" indent="-228600">
              <a:spcBef>
                <a:spcPct val="20000"/>
              </a:spcBef>
              <a:buChar char="»"/>
              <a:defRPr>
                <a:solidFill>
                  <a:srgbClr val="7DA58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9pPr>
          </a:lstStyle>
          <a:p>
            <a:pPr>
              <a:spcBef>
                <a:spcPct val="0"/>
              </a:spcBef>
              <a:buFontTx/>
              <a:buNone/>
            </a:pPr>
            <a:endParaRPr lang="en-US" altLang="en-US" sz="2200">
              <a:solidFill>
                <a:schemeClr val="tx1"/>
              </a:solidFill>
              <a:latin typeface="Arial" panose="020B0604020202020204"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 xmlns:a16="http://schemas.microsoft.com/office/drawing/2014/main" id="{AFAD26D2-198E-4730-9FEA-7CC4A7CB8A7F}"/>
              </a:ext>
            </a:extLst>
          </p:cNvPr>
          <p:cNvSpPr>
            <a:spLocks noGrp="1" noChangeArrowheads="1"/>
          </p:cNvSpPr>
          <p:nvPr>
            <p:ph type="title"/>
          </p:nvPr>
        </p:nvSpPr>
        <p:spPr/>
        <p:txBody>
          <a:bodyPr/>
          <a:lstStyle/>
          <a:p>
            <a:r>
              <a:rPr lang="en-GB" altLang="en-US"/>
              <a:t>Sleeve Gastrectomy</a:t>
            </a:r>
          </a:p>
        </p:txBody>
      </p:sp>
      <p:sp>
        <p:nvSpPr>
          <p:cNvPr id="44035" name="Rectangle 3">
            <a:extLst>
              <a:ext uri="{FF2B5EF4-FFF2-40B4-BE49-F238E27FC236}">
                <a16:creationId xmlns="" xmlns:a16="http://schemas.microsoft.com/office/drawing/2014/main" id="{5A1CB9BF-1D95-4098-A016-41E5952FB549}"/>
              </a:ext>
            </a:extLst>
          </p:cNvPr>
          <p:cNvSpPr>
            <a:spLocks noGrp="1" noChangeArrowheads="1"/>
          </p:cNvSpPr>
          <p:nvPr>
            <p:ph type="body" idx="1"/>
          </p:nvPr>
        </p:nvSpPr>
        <p:spPr/>
        <p:txBody>
          <a:bodyPr/>
          <a:lstStyle/>
          <a:p>
            <a:r>
              <a:rPr lang="en-GB" altLang="en-US">
                <a:solidFill>
                  <a:schemeClr val="tx1"/>
                </a:solidFill>
              </a:rPr>
              <a:t>Arrive morning of surgery</a:t>
            </a:r>
          </a:p>
          <a:p>
            <a:r>
              <a:rPr lang="en-GB" altLang="en-US">
                <a:solidFill>
                  <a:schemeClr val="tx1"/>
                </a:solidFill>
              </a:rPr>
              <a:t>General Anaesthetic</a:t>
            </a:r>
          </a:p>
          <a:p>
            <a:r>
              <a:rPr lang="en-GB" altLang="en-US">
                <a:solidFill>
                  <a:schemeClr val="tx1"/>
                </a:solidFill>
              </a:rPr>
              <a:t>5 small (1cm) cuts – KEYHOLE surgery</a:t>
            </a:r>
          </a:p>
          <a:p>
            <a:r>
              <a:rPr lang="en-GB" altLang="en-US">
                <a:solidFill>
                  <a:schemeClr val="tx1"/>
                </a:solidFill>
              </a:rPr>
              <a:t>Takes 1 hour</a:t>
            </a:r>
          </a:p>
          <a:p>
            <a:r>
              <a:rPr lang="en-GB" altLang="en-US">
                <a:solidFill>
                  <a:schemeClr val="tx1"/>
                </a:solidFill>
              </a:rPr>
              <a:t>2 nights stay</a:t>
            </a:r>
          </a:p>
          <a:p>
            <a:r>
              <a:rPr lang="en-GB" altLang="en-US">
                <a:solidFill>
                  <a:schemeClr val="tx1"/>
                </a:solidFill>
              </a:rPr>
              <a:t>Water day of operation</a:t>
            </a:r>
          </a:p>
          <a:p>
            <a:r>
              <a:rPr lang="en-GB" altLang="en-US">
                <a:solidFill>
                  <a:schemeClr val="tx1"/>
                </a:solidFill>
              </a:rPr>
              <a:t>Liquids day after surgery</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 xmlns:a16="http://schemas.microsoft.com/office/drawing/2014/main" id="{D15BB101-EDC4-415E-9167-EC2183617170}"/>
              </a:ext>
            </a:extLst>
          </p:cNvPr>
          <p:cNvSpPr>
            <a:spLocks noGrp="1" noChangeArrowheads="1"/>
          </p:cNvSpPr>
          <p:nvPr>
            <p:ph type="title"/>
          </p:nvPr>
        </p:nvSpPr>
        <p:spPr/>
        <p:txBody>
          <a:bodyPr/>
          <a:lstStyle/>
          <a:p>
            <a:r>
              <a:rPr lang="en-GB" altLang="en-US"/>
              <a:t>Works by</a:t>
            </a:r>
          </a:p>
        </p:txBody>
      </p:sp>
      <p:sp>
        <p:nvSpPr>
          <p:cNvPr id="45059" name="Rectangle 3">
            <a:extLst>
              <a:ext uri="{FF2B5EF4-FFF2-40B4-BE49-F238E27FC236}">
                <a16:creationId xmlns="" xmlns:a16="http://schemas.microsoft.com/office/drawing/2014/main" id="{4E40B57B-10E9-4B06-BDAD-7EF07FF22C57}"/>
              </a:ext>
            </a:extLst>
          </p:cNvPr>
          <p:cNvSpPr>
            <a:spLocks noGrp="1" noChangeArrowheads="1"/>
          </p:cNvSpPr>
          <p:nvPr>
            <p:ph type="body" idx="1"/>
          </p:nvPr>
        </p:nvSpPr>
        <p:spPr/>
        <p:txBody>
          <a:bodyPr/>
          <a:lstStyle/>
          <a:p>
            <a:pPr>
              <a:lnSpc>
                <a:spcPct val="90000"/>
              </a:lnSpc>
            </a:pPr>
            <a:r>
              <a:rPr lang="en-GB" altLang="en-US" sz="2400">
                <a:solidFill>
                  <a:schemeClr val="tx1"/>
                </a:solidFill>
              </a:rPr>
              <a:t>Reduces amount you can eat as stomach is now one 5</a:t>
            </a:r>
            <a:r>
              <a:rPr lang="en-GB" altLang="en-US" sz="2400" baseline="30000">
                <a:solidFill>
                  <a:schemeClr val="tx1"/>
                </a:solidFill>
              </a:rPr>
              <a:t>th</a:t>
            </a:r>
            <a:r>
              <a:rPr lang="en-GB" altLang="en-US" sz="2400">
                <a:solidFill>
                  <a:schemeClr val="tx1"/>
                </a:solidFill>
              </a:rPr>
              <a:t> of its original size</a:t>
            </a:r>
          </a:p>
          <a:p>
            <a:pPr>
              <a:lnSpc>
                <a:spcPct val="90000"/>
              </a:lnSpc>
            </a:pPr>
            <a:endParaRPr lang="en-GB" altLang="en-US" sz="2400">
              <a:solidFill>
                <a:schemeClr val="tx1"/>
              </a:solidFill>
            </a:endParaRPr>
          </a:p>
          <a:p>
            <a:pPr>
              <a:lnSpc>
                <a:spcPct val="90000"/>
              </a:lnSpc>
            </a:pPr>
            <a:r>
              <a:rPr lang="en-GB" altLang="en-US" sz="2400">
                <a:solidFill>
                  <a:schemeClr val="tx1"/>
                </a:solidFill>
              </a:rPr>
              <a:t>Removes the part of stomach from food that triggers hormone release</a:t>
            </a:r>
          </a:p>
          <a:p>
            <a:pPr lvl="1">
              <a:lnSpc>
                <a:spcPct val="90000"/>
              </a:lnSpc>
            </a:pPr>
            <a:r>
              <a:rPr lang="en-GB" altLang="en-US" sz="2000">
                <a:solidFill>
                  <a:schemeClr val="tx1"/>
                </a:solidFill>
              </a:rPr>
              <a:t>Changes the hunger hormones so you feel less hungry</a:t>
            </a:r>
          </a:p>
          <a:p>
            <a:pPr lvl="1">
              <a:lnSpc>
                <a:spcPct val="90000"/>
              </a:lnSpc>
            </a:pPr>
            <a:endParaRPr lang="en-GB" altLang="en-US" sz="2000">
              <a:solidFill>
                <a:schemeClr val="tx1"/>
              </a:solidFill>
            </a:endParaRPr>
          </a:p>
          <a:p>
            <a:pPr>
              <a:lnSpc>
                <a:spcPct val="90000"/>
              </a:lnSpc>
            </a:pPr>
            <a:r>
              <a:rPr lang="en-GB" altLang="en-US" sz="2400">
                <a:solidFill>
                  <a:schemeClr val="tx1"/>
                </a:solidFill>
              </a:rPr>
              <a:t>Food enters the small bowel quicker</a:t>
            </a:r>
          </a:p>
          <a:p>
            <a:pPr lvl="1">
              <a:lnSpc>
                <a:spcPct val="90000"/>
              </a:lnSpc>
            </a:pPr>
            <a:r>
              <a:rPr lang="en-GB" altLang="en-US" sz="2000">
                <a:solidFill>
                  <a:schemeClr val="tx1"/>
                </a:solidFill>
              </a:rPr>
              <a:t>Changes the hunger hormones so you feel full</a:t>
            </a:r>
          </a:p>
          <a:p>
            <a:pPr lvl="1">
              <a:lnSpc>
                <a:spcPct val="90000"/>
              </a:lnSpc>
            </a:pPr>
            <a:endParaRPr lang="en-GB" altLang="en-US" sz="2000">
              <a:solidFill>
                <a:schemeClr val="tx1"/>
              </a:solidFill>
            </a:endParaRPr>
          </a:p>
          <a:p>
            <a:pPr>
              <a:lnSpc>
                <a:spcPct val="90000"/>
              </a:lnSpc>
            </a:pPr>
            <a:r>
              <a:rPr lang="en-GB" altLang="en-US" sz="2400">
                <a:solidFill>
                  <a:schemeClr val="tx1"/>
                </a:solidFill>
              </a:rPr>
              <a:t>These hormone </a:t>
            </a:r>
            <a:r>
              <a:rPr lang="en-GB" altLang="en-US" sz="2400">
                <a:solidFill>
                  <a:srgbClr val="595959"/>
                </a:solidFill>
              </a:rPr>
              <a:t>changes help cure diabetes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 xmlns:a16="http://schemas.microsoft.com/office/drawing/2014/main" id="{B13E3F61-CD94-413B-8795-D2815CE309FE}"/>
              </a:ext>
            </a:extLst>
          </p:cNvPr>
          <p:cNvSpPr>
            <a:spLocks noGrp="1" noChangeArrowheads="1"/>
          </p:cNvSpPr>
          <p:nvPr>
            <p:ph type="title"/>
          </p:nvPr>
        </p:nvSpPr>
        <p:spPr/>
        <p:txBody>
          <a:bodyPr/>
          <a:lstStyle/>
          <a:p>
            <a:r>
              <a:rPr lang="en-GB" altLang="en-US"/>
              <a:t>Benefits</a:t>
            </a:r>
          </a:p>
        </p:txBody>
      </p:sp>
      <p:sp>
        <p:nvSpPr>
          <p:cNvPr id="46083" name="Rectangle 3">
            <a:extLst>
              <a:ext uri="{FF2B5EF4-FFF2-40B4-BE49-F238E27FC236}">
                <a16:creationId xmlns="" xmlns:a16="http://schemas.microsoft.com/office/drawing/2014/main" id="{A9181F3A-4F7F-4434-9239-A1E54FA93D1E}"/>
              </a:ext>
            </a:extLst>
          </p:cNvPr>
          <p:cNvSpPr>
            <a:spLocks noGrp="1" noChangeArrowheads="1"/>
          </p:cNvSpPr>
          <p:nvPr>
            <p:ph type="body" idx="1"/>
          </p:nvPr>
        </p:nvSpPr>
        <p:spPr/>
        <p:txBody>
          <a:bodyPr/>
          <a:lstStyle/>
          <a:p>
            <a:r>
              <a:rPr lang="en-GB" altLang="en-US">
                <a:solidFill>
                  <a:schemeClr val="tx1"/>
                </a:solidFill>
              </a:rPr>
              <a:t>Weight loss starts from time of surgery</a:t>
            </a:r>
          </a:p>
          <a:p>
            <a:r>
              <a:rPr lang="en-GB" altLang="en-US">
                <a:solidFill>
                  <a:schemeClr val="tx1"/>
                </a:solidFill>
              </a:rPr>
              <a:t>Loose </a:t>
            </a:r>
            <a:r>
              <a:rPr lang="en-GB" altLang="en-US" b="1">
                <a:solidFill>
                  <a:schemeClr val="tx1"/>
                </a:solidFill>
              </a:rPr>
              <a:t>50-70% </a:t>
            </a:r>
            <a:r>
              <a:rPr lang="en-GB" altLang="en-US">
                <a:solidFill>
                  <a:schemeClr val="tx1"/>
                </a:solidFill>
              </a:rPr>
              <a:t>of excess weight over 2 years</a:t>
            </a:r>
          </a:p>
          <a:p>
            <a:r>
              <a:rPr lang="en-GB" altLang="en-US">
                <a:solidFill>
                  <a:schemeClr val="tx1"/>
                </a:solidFill>
              </a:rPr>
              <a:t>Cure or reduce need for diabetes medicines</a:t>
            </a:r>
          </a:p>
          <a:p>
            <a:r>
              <a:rPr lang="en-GB" altLang="en-US">
                <a:solidFill>
                  <a:schemeClr val="tx1"/>
                </a:solidFill>
              </a:rPr>
              <a:t>No re-arrangement of anatomy</a:t>
            </a:r>
          </a:p>
          <a:p>
            <a:r>
              <a:rPr lang="en-GB" altLang="en-US">
                <a:solidFill>
                  <a:schemeClr val="tx1"/>
                </a:solidFill>
              </a:rPr>
              <a:t>Less complicated than bypass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 xmlns:a16="http://schemas.microsoft.com/office/drawing/2014/main" id="{BA4A07D7-26DC-4495-88B3-06CD1B66623B}"/>
              </a:ext>
            </a:extLst>
          </p:cNvPr>
          <p:cNvSpPr>
            <a:spLocks noGrp="1" noChangeArrowheads="1"/>
          </p:cNvSpPr>
          <p:nvPr>
            <p:ph type="title"/>
          </p:nvPr>
        </p:nvSpPr>
        <p:spPr/>
        <p:txBody>
          <a:bodyPr/>
          <a:lstStyle/>
          <a:p>
            <a:r>
              <a:rPr lang="en-GB" altLang="en-US"/>
              <a:t>Problems</a:t>
            </a:r>
          </a:p>
        </p:txBody>
      </p:sp>
      <p:sp>
        <p:nvSpPr>
          <p:cNvPr id="47107" name="Rectangle 3">
            <a:extLst>
              <a:ext uri="{FF2B5EF4-FFF2-40B4-BE49-F238E27FC236}">
                <a16:creationId xmlns="" xmlns:a16="http://schemas.microsoft.com/office/drawing/2014/main" id="{C3AF2F62-8321-407D-A727-F1C10C245130}"/>
              </a:ext>
            </a:extLst>
          </p:cNvPr>
          <p:cNvSpPr>
            <a:spLocks noGrp="1" noChangeArrowheads="1"/>
          </p:cNvSpPr>
          <p:nvPr>
            <p:ph type="body" idx="1"/>
          </p:nvPr>
        </p:nvSpPr>
        <p:spPr/>
        <p:txBody>
          <a:bodyPr/>
          <a:lstStyle/>
          <a:p>
            <a:r>
              <a:rPr lang="en-GB" altLang="en-US">
                <a:solidFill>
                  <a:schemeClr val="tx1"/>
                </a:solidFill>
              </a:rPr>
              <a:t>Not reversible</a:t>
            </a:r>
          </a:p>
          <a:p>
            <a:r>
              <a:rPr lang="en-GB" altLang="en-US">
                <a:solidFill>
                  <a:schemeClr val="tx1"/>
                </a:solidFill>
              </a:rPr>
              <a:t>Risk of weight regain if “stretching of sleeve”</a:t>
            </a:r>
          </a:p>
          <a:p>
            <a:r>
              <a:rPr lang="en-GB" altLang="en-US">
                <a:solidFill>
                  <a:schemeClr val="tx1"/>
                </a:solidFill>
              </a:rPr>
              <a:t>15% do not loose expected weight</a:t>
            </a:r>
          </a:p>
          <a:p>
            <a:r>
              <a:rPr lang="en-GB" altLang="en-US">
                <a:solidFill>
                  <a:schemeClr val="tx1"/>
                </a:solidFill>
              </a:rPr>
              <a:t>Leak </a:t>
            </a:r>
          </a:p>
          <a:p>
            <a:r>
              <a:rPr lang="en-GB" altLang="en-US">
                <a:solidFill>
                  <a:schemeClr val="tx1"/>
                </a:solidFill>
              </a:rPr>
              <a:t>Heart burn</a:t>
            </a:r>
          </a:p>
          <a:p>
            <a:r>
              <a:rPr lang="en-GB" altLang="en-US">
                <a:solidFill>
                  <a:schemeClr val="tx1"/>
                </a:solidFill>
              </a:rPr>
              <a:t>Newer procedure, only have 10 year data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000" b="1" dirty="0">
                <a:solidFill>
                  <a:srgbClr val="FF0000"/>
                </a:solidFill>
                <a:effectLst>
                  <a:outerShdw blurRad="38100" dist="38100" dir="2700000" algn="tl">
                    <a:srgbClr val="000000">
                      <a:alpha val="43137"/>
                    </a:srgbClr>
                  </a:outerShdw>
                </a:effectLst>
              </a:rPr>
              <a:t>What is Obesity ?</a:t>
            </a:r>
          </a:p>
        </p:txBody>
      </p:sp>
      <p:sp>
        <p:nvSpPr>
          <p:cNvPr id="3" name="Content Placeholder 2"/>
          <p:cNvSpPr>
            <a:spLocks noGrp="1"/>
          </p:cNvSpPr>
          <p:nvPr>
            <p:ph idx="1"/>
          </p:nvPr>
        </p:nvSpPr>
        <p:spPr>
          <a:xfrm>
            <a:off x="533400" y="1447800"/>
            <a:ext cx="8153400" cy="4678363"/>
          </a:xfrm>
        </p:spPr>
        <p:txBody>
          <a:bodyPr/>
          <a:lstStyle/>
          <a:p>
            <a:pPr marL="0" indent="0" algn="ctr">
              <a:buNone/>
            </a:pPr>
            <a:r>
              <a:rPr lang="en-GB" sz="2800" dirty="0"/>
              <a:t>Overweight and obesity are terms that refer to an excess of body fat and they </a:t>
            </a:r>
            <a:r>
              <a:rPr lang="en-GB" sz="2800" b="1" u="sng" dirty="0"/>
              <a:t>usually</a:t>
            </a:r>
            <a:r>
              <a:rPr lang="en-GB" sz="2800" dirty="0"/>
              <a:t> relate to increased weight-for-height. The most common method of measuring obesity is the </a:t>
            </a:r>
          </a:p>
          <a:p>
            <a:pPr marL="0" indent="0" algn="ctr">
              <a:buNone/>
            </a:pPr>
            <a:r>
              <a:rPr lang="en-GB" sz="2800" b="1" dirty="0">
                <a:effectLst>
                  <a:outerShdw blurRad="38100" dist="38100" dir="2700000" algn="tl">
                    <a:srgbClr val="000000">
                      <a:alpha val="43137"/>
                    </a:srgbClr>
                  </a:outerShdw>
                </a:effectLst>
              </a:rPr>
              <a:t>Body Mass Index (BMI). </a:t>
            </a:r>
          </a:p>
          <a:p>
            <a:pPr marL="0" indent="0" algn="ctr">
              <a:buNone/>
            </a:pPr>
            <a:r>
              <a:rPr lang="en-GB" sz="2800" dirty="0"/>
              <a:t>In adults, a BMI of 25kg/m² to 29.9kg/m² means that person is considered to be overweight, a BMI of 30kg/m² or higher means that person is considered to be obese. </a:t>
            </a:r>
          </a:p>
          <a:p>
            <a:pPr marL="0" indent="0" algn="ctr">
              <a:buNone/>
            </a:pPr>
            <a:r>
              <a:rPr lang="en-GB" sz="2800" i="1" dirty="0"/>
              <a:t>This is a crude tool.</a:t>
            </a:r>
          </a:p>
          <a:p>
            <a:pPr marL="0" indent="0" algn="ctr">
              <a:buNone/>
            </a:pPr>
            <a:endParaRPr lang="en-GB" dirty="0"/>
          </a:p>
        </p:txBody>
      </p:sp>
    </p:spTree>
    <p:extLst>
      <p:ext uri="{BB962C8B-B14F-4D97-AF65-F5344CB8AC3E}">
        <p14:creationId xmlns:p14="http://schemas.microsoft.com/office/powerpoint/2010/main" val="10607295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 xmlns:a16="http://schemas.microsoft.com/office/drawing/2014/main" id="{5E17E0BC-C85F-48AE-95B0-E2F999114A1D}"/>
              </a:ext>
            </a:extLst>
          </p:cNvPr>
          <p:cNvSpPr>
            <a:spLocks noGrp="1"/>
          </p:cNvSpPr>
          <p:nvPr>
            <p:ph type="title"/>
          </p:nvPr>
        </p:nvSpPr>
        <p:spPr>
          <a:xfrm>
            <a:off x="549275" y="107950"/>
            <a:ext cx="7121525" cy="793750"/>
          </a:xfrm>
        </p:spPr>
        <p:txBody>
          <a:bodyPr/>
          <a:lstStyle/>
          <a:p>
            <a:pPr eaLnBrk="1" hangingPunct="1"/>
            <a:r>
              <a:rPr lang="en-US" altLang="en-US"/>
              <a:t>UK Outcomes</a:t>
            </a:r>
          </a:p>
        </p:txBody>
      </p:sp>
      <p:pic>
        <p:nvPicPr>
          <p:cNvPr id="48131" name="Picture 4">
            <a:extLst>
              <a:ext uri="{FF2B5EF4-FFF2-40B4-BE49-F238E27FC236}">
                <a16:creationId xmlns="" xmlns:a16="http://schemas.microsoft.com/office/drawing/2014/main" id="{3FCCA5A8-2FEA-4F83-9A28-498D6C64B4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27" t="13252" r="2635"/>
          <a:stretch>
            <a:fillRect/>
          </a:stretch>
        </p:blipFill>
        <p:spPr bwMode="auto">
          <a:xfrm>
            <a:off x="198438" y="1114425"/>
            <a:ext cx="8713787" cy="553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 xmlns:a16="http://schemas.microsoft.com/office/drawing/2014/main" id="{D43B88AC-32AA-4C82-AC4F-FA23CEA08428}"/>
              </a:ext>
            </a:extLst>
          </p:cNvPr>
          <p:cNvSpPr>
            <a:spLocks noGrp="1"/>
          </p:cNvSpPr>
          <p:nvPr>
            <p:ph type="title" idx="4294967295"/>
          </p:nvPr>
        </p:nvSpPr>
        <p:spPr>
          <a:xfrm>
            <a:off x="549275" y="107950"/>
            <a:ext cx="8042275" cy="777875"/>
          </a:xfrm>
        </p:spPr>
        <p:txBody>
          <a:bodyPr/>
          <a:lstStyle/>
          <a:p>
            <a:pPr eaLnBrk="1" hangingPunct="1"/>
            <a:r>
              <a:rPr lang="en-US" altLang="en-US"/>
              <a:t>UK Diabetes</a:t>
            </a:r>
          </a:p>
        </p:txBody>
      </p:sp>
      <p:pic>
        <p:nvPicPr>
          <p:cNvPr id="49155" name="Picture 4">
            <a:extLst>
              <a:ext uri="{FF2B5EF4-FFF2-40B4-BE49-F238E27FC236}">
                <a16:creationId xmlns="" xmlns:a16="http://schemas.microsoft.com/office/drawing/2014/main" id="{A74A2991-7707-468F-A659-D840EBBDF3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75" y="1236663"/>
            <a:ext cx="8728075"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 xmlns:a16="http://schemas.microsoft.com/office/drawing/2014/main" id="{B630C1C9-11B2-4184-A3BD-E1C6419F9939}"/>
              </a:ext>
            </a:extLst>
          </p:cNvPr>
          <p:cNvSpPr>
            <a:spLocks noGrp="1"/>
          </p:cNvSpPr>
          <p:nvPr>
            <p:ph type="title"/>
          </p:nvPr>
        </p:nvSpPr>
        <p:spPr/>
        <p:txBody>
          <a:bodyPr/>
          <a:lstStyle/>
          <a:p>
            <a:r>
              <a:rPr lang="en-GB" altLang="en-US"/>
              <a:t>Diabetes Prevention</a:t>
            </a:r>
          </a:p>
        </p:txBody>
      </p:sp>
      <p:pic>
        <p:nvPicPr>
          <p:cNvPr id="50179" name="Picture 5" descr="SOSdiabetes prevention slide.jpg">
            <a:extLst>
              <a:ext uri="{FF2B5EF4-FFF2-40B4-BE49-F238E27FC236}">
                <a16:creationId xmlns="" xmlns:a16="http://schemas.microsoft.com/office/drawing/2014/main" id="{A0107549-1545-40CC-B727-9B668E5E9721}"/>
              </a:ext>
            </a:extLst>
          </p:cNvPr>
          <p:cNvPicPr>
            <a:picLocks noGrp="1" noChangeAspect="1"/>
          </p:cNvPicPr>
          <p:nvPr>
            <p:ph type="body" idx="1"/>
          </p:nvPr>
        </p:nvPicPr>
        <p:blipFill>
          <a:blip r:embed="rId2">
            <a:extLst>
              <a:ext uri="{28A0092B-C50C-407E-A947-70E740481C1C}">
                <a14:useLocalDpi xmlns:a14="http://schemas.microsoft.com/office/drawing/2010/main" val="0"/>
              </a:ext>
            </a:extLst>
          </a:blip>
          <a:srcRect l="22383" t="5609" r="5515" b="12521"/>
          <a:stretch>
            <a:fillRect/>
          </a:stretch>
        </p:blipFill>
        <p:spPr>
          <a:xfrm>
            <a:off x="1408113" y="1952625"/>
            <a:ext cx="6038850" cy="4259263"/>
          </a:xfrm>
        </p:spPr>
      </p:pic>
      <p:sp>
        <p:nvSpPr>
          <p:cNvPr id="2" name="Rectangle 1">
            <a:extLst>
              <a:ext uri="{FF2B5EF4-FFF2-40B4-BE49-F238E27FC236}">
                <a16:creationId xmlns="" xmlns:a16="http://schemas.microsoft.com/office/drawing/2014/main" id="{5DBEC3E5-84BC-44B5-8F74-9C3644A2DA39}"/>
              </a:ext>
            </a:extLst>
          </p:cNvPr>
          <p:cNvSpPr/>
          <p:nvPr/>
        </p:nvSpPr>
        <p:spPr bwMode="auto">
          <a:xfrm>
            <a:off x="3995738" y="1952625"/>
            <a:ext cx="2232025" cy="792163"/>
          </a:xfrm>
          <a:prstGeom prst="rect">
            <a:avLst/>
          </a:prstGeom>
          <a:solidFill>
            <a:schemeClr val="bg1"/>
          </a:solidFill>
          <a:ln w="9525" cap="flat" cmpd="sng" algn="ctr">
            <a:solidFill>
              <a:schemeClr val="bg1">
                <a:lumMod val="95000"/>
              </a:schemeClr>
            </a:solidFill>
            <a:prstDash val="solid"/>
            <a:round/>
            <a:headEnd type="none" w="med" len="med"/>
            <a:tailEnd type="none" w="med" len="med"/>
          </a:ln>
          <a:effectLst/>
        </p:spPr>
        <p:txBody>
          <a:bodyPr/>
          <a:lstStyle/>
          <a:p>
            <a:pPr>
              <a:defRPr/>
            </a:pPr>
            <a:endParaRPr lang="en-GB">
              <a:latin typeface="Arial" charset="0"/>
              <a:ea typeface="ＭＳ Ｐゴシック" pitchFamily="1" charset="-128"/>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descr="04f2">
            <a:extLst>
              <a:ext uri="{FF2B5EF4-FFF2-40B4-BE49-F238E27FC236}">
                <a16:creationId xmlns="" xmlns:a16="http://schemas.microsoft.com/office/drawing/2014/main" id="{6DE4258C-086A-437C-8416-D4E5739D56CB}"/>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25346" t="6946" r="6088" b="19934"/>
          <a:stretch>
            <a:fillRect/>
          </a:stretch>
        </p:blipFill>
        <p:spPr>
          <a:xfrm>
            <a:off x="611188" y="1052513"/>
            <a:ext cx="6396037" cy="5157787"/>
          </a:xfrm>
        </p:spPr>
      </p:pic>
      <p:sp>
        <p:nvSpPr>
          <p:cNvPr id="51203" name="Rectangle 2">
            <a:extLst>
              <a:ext uri="{FF2B5EF4-FFF2-40B4-BE49-F238E27FC236}">
                <a16:creationId xmlns="" xmlns:a16="http://schemas.microsoft.com/office/drawing/2014/main" id="{DA6F735C-B0EC-4095-9103-AE00DB293A63}"/>
              </a:ext>
            </a:extLst>
          </p:cNvPr>
          <p:cNvSpPr>
            <a:spLocks noGrp="1"/>
          </p:cNvSpPr>
          <p:nvPr>
            <p:ph type="title"/>
          </p:nvPr>
        </p:nvSpPr>
        <p:spPr>
          <a:xfrm>
            <a:off x="482600" y="115888"/>
            <a:ext cx="8042275" cy="895350"/>
          </a:xfrm>
        </p:spPr>
        <p:txBody>
          <a:bodyPr/>
          <a:lstStyle/>
          <a:p>
            <a:r>
              <a:rPr lang="en-GB" altLang="en-US"/>
              <a:t>Risk of Dying</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 xmlns:a16="http://schemas.microsoft.com/office/drawing/2014/main" id="{28D44EFC-73A0-4FCC-AC46-7AE85455B4B4}"/>
              </a:ext>
            </a:extLst>
          </p:cNvPr>
          <p:cNvSpPr>
            <a:spLocks noGrp="1"/>
          </p:cNvSpPr>
          <p:nvPr>
            <p:ph type="title"/>
          </p:nvPr>
        </p:nvSpPr>
        <p:spPr>
          <a:xfrm>
            <a:off x="482600" y="115888"/>
            <a:ext cx="8042275" cy="895350"/>
          </a:xfrm>
        </p:spPr>
        <p:txBody>
          <a:bodyPr/>
          <a:lstStyle/>
          <a:p>
            <a:r>
              <a:rPr lang="en-GB" altLang="en-US"/>
              <a:t>Day to day living</a:t>
            </a:r>
          </a:p>
        </p:txBody>
      </p:sp>
      <p:sp>
        <p:nvSpPr>
          <p:cNvPr id="52227" name="Content Placeholder 1">
            <a:extLst>
              <a:ext uri="{FF2B5EF4-FFF2-40B4-BE49-F238E27FC236}">
                <a16:creationId xmlns="" xmlns:a16="http://schemas.microsoft.com/office/drawing/2014/main" id="{6B931C0B-8919-4A46-A8B1-40CEA9B9580C}"/>
              </a:ext>
            </a:extLst>
          </p:cNvPr>
          <p:cNvSpPr>
            <a:spLocks noGrp="1"/>
          </p:cNvSpPr>
          <p:nvPr>
            <p:ph idx="1"/>
          </p:nvPr>
        </p:nvSpPr>
        <p:spPr/>
        <p:txBody>
          <a:bodyPr/>
          <a:lstStyle/>
          <a:p>
            <a:r>
              <a:rPr lang="en-US" altLang="en-US">
                <a:solidFill>
                  <a:schemeClr val="tx1"/>
                </a:solidFill>
              </a:rPr>
              <a:t>Improves activity and exercise</a:t>
            </a:r>
          </a:p>
          <a:p>
            <a:endParaRPr lang="en-US" altLang="en-US">
              <a:solidFill>
                <a:schemeClr val="tx1"/>
              </a:solidFill>
            </a:endParaRPr>
          </a:p>
          <a:p>
            <a:r>
              <a:rPr lang="en-US" altLang="en-US">
                <a:solidFill>
                  <a:schemeClr val="tx1"/>
                </a:solidFill>
              </a:rPr>
              <a:t>Most able to walk 3 flights of stairs</a:t>
            </a:r>
          </a:p>
          <a:p>
            <a:endParaRPr lang="en-US" altLang="en-US">
              <a:solidFill>
                <a:schemeClr val="tx1"/>
              </a:solidFill>
            </a:endParaRPr>
          </a:p>
          <a:p>
            <a:r>
              <a:rPr lang="en-US" altLang="en-US">
                <a:solidFill>
                  <a:schemeClr val="tx1"/>
                </a:solidFill>
              </a:rPr>
              <a:t>Back to work</a:t>
            </a:r>
          </a:p>
          <a:p>
            <a:endParaRPr lang="en-US" altLang="en-US">
              <a:solidFill>
                <a:schemeClr val="tx1"/>
              </a:solidFill>
            </a:endParaRPr>
          </a:p>
          <a:p>
            <a:r>
              <a:rPr lang="en-US" altLang="en-US">
                <a:solidFill>
                  <a:schemeClr val="tx1"/>
                </a:solidFill>
              </a:rPr>
              <a:t>Back to hobbies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 xmlns:a16="http://schemas.microsoft.com/office/drawing/2014/main" id="{398C2DF6-368D-4A02-82A2-CE1FF421D57B}"/>
              </a:ext>
            </a:extLst>
          </p:cNvPr>
          <p:cNvSpPr>
            <a:spLocks noGrp="1" noChangeArrowheads="1"/>
          </p:cNvSpPr>
          <p:nvPr>
            <p:ph type="body" idx="4294967295"/>
          </p:nvPr>
        </p:nvSpPr>
        <p:spPr>
          <a:xfrm>
            <a:off x="611188" y="1484313"/>
            <a:ext cx="7689850" cy="3736975"/>
          </a:xfrm>
        </p:spPr>
        <p:txBody>
          <a:bodyPr/>
          <a:lstStyle/>
          <a:p>
            <a:pPr eaLnBrk="1" hangingPunct="1">
              <a:lnSpc>
                <a:spcPct val="90000"/>
              </a:lnSpc>
            </a:pPr>
            <a:r>
              <a:rPr lang="en-US" altLang="en-US" sz="2400">
                <a:solidFill>
                  <a:schemeClr val="tx1"/>
                </a:solidFill>
              </a:rPr>
              <a:t>14% of deaths from cancer in men &amp; 20% of deaths in women are due to overweight and obesity</a:t>
            </a:r>
            <a:endParaRPr lang="en-US" altLang="en-US" sz="2400" baseline="30000">
              <a:solidFill>
                <a:schemeClr val="tx1"/>
              </a:solidFill>
            </a:endParaRPr>
          </a:p>
          <a:p>
            <a:pPr eaLnBrk="1" hangingPunct="1">
              <a:lnSpc>
                <a:spcPct val="90000"/>
              </a:lnSpc>
            </a:pPr>
            <a:endParaRPr lang="en-US" altLang="en-US" sz="2400" baseline="30000">
              <a:solidFill>
                <a:schemeClr val="tx1"/>
              </a:solidFill>
            </a:endParaRPr>
          </a:p>
          <a:p>
            <a:r>
              <a:rPr lang="en-GB" altLang="en-US">
                <a:solidFill>
                  <a:schemeClr val="tx1"/>
                </a:solidFill>
              </a:rPr>
              <a:t>Hospital visits for all cause cancer </a:t>
            </a:r>
          </a:p>
          <a:p>
            <a:pPr lvl="1"/>
            <a:r>
              <a:rPr lang="en-GB" altLang="en-US">
                <a:solidFill>
                  <a:schemeClr val="tx1"/>
                </a:solidFill>
              </a:rPr>
              <a:t>1 in 50 Bariatric surgery patients</a:t>
            </a:r>
          </a:p>
          <a:p>
            <a:pPr lvl="1"/>
            <a:r>
              <a:rPr lang="en-GB" altLang="en-US">
                <a:solidFill>
                  <a:schemeClr val="tx1"/>
                </a:solidFill>
              </a:rPr>
              <a:t>1 in 12 similar non-surgery patients</a:t>
            </a:r>
          </a:p>
          <a:p>
            <a:endParaRPr lang="en-GB" altLang="en-US">
              <a:solidFill>
                <a:schemeClr val="tx1"/>
              </a:solidFill>
            </a:endParaRPr>
          </a:p>
          <a:p>
            <a:r>
              <a:rPr lang="en-GB" altLang="en-US">
                <a:solidFill>
                  <a:schemeClr val="tx1"/>
                </a:solidFill>
              </a:rPr>
              <a:t>Breast cancer even more reduced.</a:t>
            </a:r>
          </a:p>
          <a:p>
            <a:pPr eaLnBrk="1" hangingPunct="1">
              <a:lnSpc>
                <a:spcPct val="90000"/>
              </a:lnSpc>
            </a:pPr>
            <a:endParaRPr lang="en-US" altLang="en-US" sz="2400" baseline="30000">
              <a:solidFill>
                <a:schemeClr val="tx1"/>
              </a:solidFill>
            </a:endParaRPr>
          </a:p>
        </p:txBody>
      </p:sp>
      <p:sp>
        <p:nvSpPr>
          <p:cNvPr id="359428" name="Rectangle 4">
            <a:extLst>
              <a:ext uri="{FF2B5EF4-FFF2-40B4-BE49-F238E27FC236}">
                <a16:creationId xmlns="" xmlns:a16="http://schemas.microsoft.com/office/drawing/2014/main" id="{B20AA6D5-2B0D-4B95-A766-60A0B0B5A1C0}"/>
              </a:ext>
            </a:extLst>
          </p:cNvPr>
          <p:cNvSpPr>
            <a:spLocks noChangeArrowheads="1"/>
          </p:cNvSpPr>
          <p:nvPr/>
        </p:nvSpPr>
        <p:spPr bwMode="auto">
          <a:xfrm>
            <a:off x="228600" y="0"/>
            <a:ext cx="8229600" cy="1371600"/>
          </a:xfrm>
          <a:prstGeom prst="rect">
            <a:avLst/>
          </a:prstGeom>
          <a:noFill/>
          <a:ln w="9525">
            <a:noFill/>
            <a:miter lim="800000"/>
            <a:headEnd/>
            <a:tailEnd/>
          </a:ln>
          <a:effectLst/>
        </p:spPr>
        <p:txBody>
          <a:bodyPr anchor="ctr"/>
          <a:lstStyle/>
          <a:p>
            <a:pPr algn="ctr">
              <a:defRPr/>
            </a:pPr>
            <a:r>
              <a:rPr lang="en-US" sz="3600" dirty="0">
                <a:solidFill>
                  <a:schemeClr val="accent1">
                    <a:lumMod val="75000"/>
                  </a:schemeClr>
                </a:solidFill>
                <a:latin typeface="+mj-lt"/>
                <a:ea typeface="Arial Unicode MS" pitchFamily="34" charset="-128"/>
                <a:cs typeface="Arial Unicode MS" pitchFamily="34" charset="-128"/>
              </a:rPr>
              <a:t>Cancer</a:t>
            </a: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 xmlns:a16="http://schemas.microsoft.com/office/drawing/2014/main" id="{C9EC7CB8-CC11-4FCB-A401-05FB7C7E2BEB}"/>
              </a:ext>
            </a:extLst>
          </p:cNvPr>
          <p:cNvSpPr>
            <a:spLocks noGrp="1"/>
          </p:cNvSpPr>
          <p:nvPr>
            <p:ph type="title"/>
          </p:nvPr>
        </p:nvSpPr>
        <p:spPr/>
        <p:txBody>
          <a:bodyPr/>
          <a:lstStyle/>
          <a:p>
            <a:r>
              <a:rPr lang="en-GB" altLang="en-US"/>
              <a:t>Quality of life</a:t>
            </a:r>
          </a:p>
        </p:txBody>
      </p:sp>
      <p:sp>
        <p:nvSpPr>
          <p:cNvPr id="54275" name="Content Placeholder 2">
            <a:extLst>
              <a:ext uri="{FF2B5EF4-FFF2-40B4-BE49-F238E27FC236}">
                <a16:creationId xmlns="" xmlns:a16="http://schemas.microsoft.com/office/drawing/2014/main" id="{BD77C736-DC7E-438E-BF2D-295A86D34A66}"/>
              </a:ext>
            </a:extLst>
          </p:cNvPr>
          <p:cNvSpPr>
            <a:spLocks noGrp="1"/>
          </p:cNvSpPr>
          <p:nvPr>
            <p:ph idx="1"/>
          </p:nvPr>
        </p:nvSpPr>
        <p:spPr/>
        <p:txBody>
          <a:bodyPr/>
          <a:lstStyle/>
          <a:p>
            <a:r>
              <a:rPr lang="en-GB" altLang="en-US">
                <a:solidFill>
                  <a:schemeClr val="tx1"/>
                </a:solidFill>
              </a:rPr>
              <a:t>Looked at for 25 years after bypass</a:t>
            </a:r>
          </a:p>
          <a:p>
            <a:endParaRPr lang="en-GB" altLang="en-US">
              <a:solidFill>
                <a:schemeClr val="tx1"/>
              </a:solidFill>
            </a:endParaRPr>
          </a:p>
          <a:p>
            <a:r>
              <a:rPr lang="en-GB" altLang="en-US">
                <a:solidFill>
                  <a:schemeClr val="tx1"/>
                </a:solidFill>
              </a:rPr>
              <a:t>Improvement seen from 5-25 years</a:t>
            </a:r>
          </a:p>
        </p:txBody>
      </p:sp>
      <p:sp>
        <p:nvSpPr>
          <p:cNvPr id="54276" name="Rectangle 1">
            <a:extLst>
              <a:ext uri="{FF2B5EF4-FFF2-40B4-BE49-F238E27FC236}">
                <a16:creationId xmlns="" xmlns:a16="http://schemas.microsoft.com/office/drawing/2014/main" id="{927499A2-4B24-4B60-B533-DE2B6400C8D5}"/>
              </a:ext>
            </a:extLst>
          </p:cNvPr>
          <p:cNvSpPr>
            <a:spLocks noChangeArrowheads="1"/>
          </p:cNvSpPr>
          <p:nvPr/>
        </p:nvSpPr>
        <p:spPr bwMode="auto">
          <a:xfrm>
            <a:off x="6786563" y="6153150"/>
            <a:ext cx="2339975" cy="692150"/>
          </a:xfrm>
          <a:prstGeom prst="rect">
            <a:avLst/>
          </a:prstGeom>
          <a:solidFill>
            <a:schemeClr val="bg1"/>
          </a:solidFill>
          <a:ln w="9525">
            <a:solidFill>
              <a:schemeClr val="bg1"/>
            </a:solidFill>
            <a:round/>
            <a:headEnd/>
            <a:tailEnd/>
          </a:ln>
        </p:spPr>
        <p:txBody>
          <a:bodyPr/>
          <a:lstStyle>
            <a:lvl1pPr>
              <a:spcBef>
                <a:spcPct val="20000"/>
              </a:spcBef>
              <a:buChar char="•"/>
              <a:defRPr sz="2800">
                <a:solidFill>
                  <a:srgbClr val="7DA58F"/>
                </a:solidFill>
                <a:latin typeface="Verdana" panose="020B0604030504040204" pitchFamily="34" charset="0"/>
                <a:ea typeface="MS PGothic" panose="020B0600070205080204" pitchFamily="34" charset="-128"/>
              </a:defRPr>
            </a:lvl1pPr>
            <a:lvl2pPr marL="742950" indent="-285750">
              <a:spcBef>
                <a:spcPct val="20000"/>
              </a:spcBef>
              <a:buChar char="–"/>
              <a:defRPr sz="2400">
                <a:solidFill>
                  <a:srgbClr val="7DA58F"/>
                </a:solidFill>
                <a:latin typeface="Verdana" panose="020B0604030504040204" pitchFamily="34" charset="0"/>
                <a:ea typeface="MS PGothic" panose="020B0600070205080204" pitchFamily="34" charset="-128"/>
              </a:defRPr>
            </a:lvl2pPr>
            <a:lvl3pPr marL="1143000" indent="-228600">
              <a:spcBef>
                <a:spcPct val="20000"/>
              </a:spcBef>
              <a:buChar char="•"/>
              <a:defRPr sz="2000">
                <a:solidFill>
                  <a:srgbClr val="7DA58F"/>
                </a:solidFill>
                <a:latin typeface="Verdana" panose="020B0604030504040204" pitchFamily="34" charset="0"/>
                <a:ea typeface="MS PGothic" panose="020B0600070205080204" pitchFamily="34" charset="-128"/>
              </a:defRPr>
            </a:lvl3pPr>
            <a:lvl4pPr marL="1600200" indent="-228600">
              <a:spcBef>
                <a:spcPct val="20000"/>
              </a:spcBef>
              <a:buChar char="–"/>
              <a:defRPr>
                <a:solidFill>
                  <a:srgbClr val="7DA58F"/>
                </a:solidFill>
                <a:latin typeface="Verdana" panose="020B0604030504040204" pitchFamily="34" charset="0"/>
                <a:ea typeface="MS PGothic" panose="020B0600070205080204" pitchFamily="34" charset="-128"/>
              </a:defRPr>
            </a:lvl4pPr>
            <a:lvl5pPr marL="2057400" indent="-228600">
              <a:spcBef>
                <a:spcPct val="20000"/>
              </a:spcBef>
              <a:buChar char="»"/>
              <a:defRPr>
                <a:solidFill>
                  <a:srgbClr val="7DA58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9pPr>
          </a:lstStyle>
          <a:p>
            <a:pPr>
              <a:spcBef>
                <a:spcPct val="0"/>
              </a:spcBef>
              <a:buFontTx/>
              <a:buNone/>
            </a:pPr>
            <a:endParaRPr lang="en-US" altLang="en-US" sz="2200">
              <a:solidFill>
                <a:schemeClr val="tx1"/>
              </a:solidFill>
              <a:latin typeface="Arial" panose="020B0604020202020204" pitchFamily="34" charset="0"/>
            </a:endParaRPr>
          </a:p>
        </p:txBody>
      </p:sp>
      <p:pic>
        <p:nvPicPr>
          <p:cNvPr id="54277" name="Picture 2" descr="Image result for thames valley weight loss">
            <a:extLst>
              <a:ext uri="{FF2B5EF4-FFF2-40B4-BE49-F238E27FC236}">
                <a16:creationId xmlns="" xmlns:a16="http://schemas.microsoft.com/office/drawing/2014/main" id="{59DFE9D0-6F4C-4D94-86A5-ED20AC6C53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1163" y="6091238"/>
            <a:ext cx="2236787"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9">
            <a:extLst>
              <a:ext uri="{FF2B5EF4-FFF2-40B4-BE49-F238E27FC236}">
                <a16:creationId xmlns="" xmlns:a16="http://schemas.microsoft.com/office/drawing/2014/main" id="{84CD8B34-BF47-48B4-93EB-E4A5B1AF68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6145213"/>
            <a:ext cx="25288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 xmlns:a16="http://schemas.microsoft.com/office/drawing/2014/main" id="{29EEF64B-0424-4AA0-8D79-9211E3E23A06}"/>
              </a:ext>
            </a:extLst>
          </p:cNvPr>
          <p:cNvSpPr>
            <a:spLocks noGrp="1"/>
          </p:cNvSpPr>
          <p:nvPr>
            <p:ph type="title"/>
          </p:nvPr>
        </p:nvSpPr>
        <p:spPr/>
        <p:txBody>
          <a:bodyPr/>
          <a:lstStyle/>
          <a:p>
            <a:r>
              <a:rPr lang="en-GB" altLang="en-US"/>
              <a:t>Summary</a:t>
            </a:r>
          </a:p>
        </p:txBody>
      </p:sp>
      <p:sp>
        <p:nvSpPr>
          <p:cNvPr id="55299" name="Content Placeholder 2">
            <a:extLst>
              <a:ext uri="{FF2B5EF4-FFF2-40B4-BE49-F238E27FC236}">
                <a16:creationId xmlns="" xmlns:a16="http://schemas.microsoft.com/office/drawing/2014/main" id="{4414A7AB-2B02-421B-A89F-24A53230070E}"/>
              </a:ext>
            </a:extLst>
          </p:cNvPr>
          <p:cNvSpPr>
            <a:spLocks noGrp="1"/>
          </p:cNvSpPr>
          <p:nvPr>
            <p:ph idx="1"/>
          </p:nvPr>
        </p:nvSpPr>
        <p:spPr/>
        <p:txBody>
          <a:bodyPr/>
          <a:lstStyle/>
          <a:p>
            <a:r>
              <a:rPr lang="en-GB" altLang="en-US">
                <a:solidFill>
                  <a:schemeClr val="tx1"/>
                </a:solidFill>
              </a:rPr>
              <a:t>Surgery</a:t>
            </a:r>
          </a:p>
          <a:p>
            <a:pPr lvl="1"/>
            <a:r>
              <a:rPr lang="en-GB" altLang="en-US">
                <a:solidFill>
                  <a:schemeClr val="tx1"/>
                </a:solidFill>
              </a:rPr>
              <a:t>Safe</a:t>
            </a:r>
          </a:p>
          <a:p>
            <a:pPr lvl="1"/>
            <a:r>
              <a:rPr lang="en-GB" altLang="en-US">
                <a:solidFill>
                  <a:schemeClr val="tx1"/>
                </a:solidFill>
              </a:rPr>
              <a:t>Best weight loss results</a:t>
            </a:r>
          </a:p>
          <a:p>
            <a:pPr lvl="1"/>
            <a:r>
              <a:rPr lang="en-GB" altLang="en-US">
                <a:solidFill>
                  <a:schemeClr val="tx1"/>
                </a:solidFill>
              </a:rPr>
              <a:t>Best results for other medical problems</a:t>
            </a:r>
          </a:p>
          <a:p>
            <a:pPr lvl="1"/>
            <a:r>
              <a:rPr lang="en-GB" altLang="en-US">
                <a:solidFill>
                  <a:schemeClr val="tx1"/>
                </a:solidFill>
              </a:rPr>
              <a:t>Keyhole surgery</a:t>
            </a:r>
          </a:p>
          <a:p>
            <a:pPr lvl="1"/>
            <a:endParaRPr lang="en-GB" altLang="en-US">
              <a:solidFill>
                <a:schemeClr val="tx1"/>
              </a:solidFill>
            </a:endParaRPr>
          </a:p>
          <a:p>
            <a:r>
              <a:rPr lang="en-GB" altLang="en-US">
                <a:solidFill>
                  <a:schemeClr val="tx1"/>
                </a:solidFill>
              </a:rPr>
              <a:t>Non-Surgical</a:t>
            </a:r>
          </a:p>
          <a:p>
            <a:pPr lvl="1"/>
            <a:r>
              <a:rPr lang="en-GB" altLang="en-US">
                <a:solidFill>
                  <a:schemeClr val="tx1"/>
                </a:solidFill>
              </a:rPr>
              <a:t>Limited</a:t>
            </a:r>
          </a:p>
          <a:p>
            <a:pPr lvl="1"/>
            <a:r>
              <a:rPr lang="en-GB" altLang="en-US">
                <a:solidFill>
                  <a:schemeClr val="tx1"/>
                </a:solidFill>
              </a:rPr>
              <a:t>Long term results not impressive</a:t>
            </a:r>
          </a:p>
          <a:p>
            <a:pPr lvl="1"/>
            <a:endParaRPr lang="en-GB" altLang="en-US">
              <a:solidFill>
                <a:schemeClr val="tx1"/>
              </a:solidFill>
            </a:endParaRPr>
          </a:p>
        </p:txBody>
      </p:sp>
      <p:sp>
        <p:nvSpPr>
          <p:cNvPr id="55300" name="Rectangle 1">
            <a:extLst>
              <a:ext uri="{FF2B5EF4-FFF2-40B4-BE49-F238E27FC236}">
                <a16:creationId xmlns="" xmlns:a16="http://schemas.microsoft.com/office/drawing/2014/main" id="{8DF36F37-8722-4033-8F76-E339585C75EA}"/>
              </a:ext>
            </a:extLst>
          </p:cNvPr>
          <p:cNvSpPr>
            <a:spLocks noChangeArrowheads="1"/>
          </p:cNvSpPr>
          <p:nvPr/>
        </p:nvSpPr>
        <p:spPr bwMode="auto">
          <a:xfrm>
            <a:off x="6786563" y="6153150"/>
            <a:ext cx="2339975" cy="692150"/>
          </a:xfrm>
          <a:prstGeom prst="rect">
            <a:avLst/>
          </a:prstGeom>
          <a:solidFill>
            <a:schemeClr val="bg1"/>
          </a:solidFill>
          <a:ln w="9525">
            <a:solidFill>
              <a:schemeClr val="bg1"/>
            </a:solidFill>
            <a:round/>
            <a:headEnd/>
            <a:tailEnd/>
          </a:ln>
        </p:spPr>
        <p:txBody>
          <a:bodyPr/>
          <a:lstStyle>
            <a:lvl1pPr>
              <a:spcBef>
                <a:spcPct val="20000"/>
              </a:spcBef>
              <a:buChar char="•"/>
              <a:defRPr sz="2800">
                <a:solidFill>
                  <a:srgbClr val="7DA58F"/>
                </a:solidFill>
                <a:latin typeface="Verdana" panose="020B0604030504040204" pitchFamily="34" charset="0"/>
                <a:ea typeface="MS PGothic" panose="020B0600070205080204" pitchFamily="34" charset="-128"/>
              </a:defRPr>
            </a:lvl1pPr>
            <a:lvl2pPr marL="742950" indent="-285750">
              <a:spcBef>
                <a:spcPct val="20000"/>
              </a:spcBef>
              <a:buChar char="–"/>
              <a:defRPr sz="2400">
                <a:solidFill>
                  <a:srgbClr val="7DA58F"/>
                </a:solidFill>
                <a:latin typeface="Verdana" panose="020B0604030504040204" pitchFamily="34" charset="0"/>
                <a:ea typeface="MS PGothic" panose="020B0600070205080204" pitchFamily="34" charset="-128"/>
              </a:defRPr>
            </a:lvl2pPr>
            <a:lvl3pPr marL="1143000" indent="-228600">
              <a:spcBef>
                <a:spcPct val="20000"/>
              </a:spcBef>
              <a:buChar char="•"/>
              <a:defRPr sz="2000">
                <a:solidFill>
                  <a:srgbClr val="7DA58F"/>
                </a:solidFill>
                <a:latin typeface="Verdana" panose="020B0604030504040204" pitchFamily="34" charset="0"/>
                <a:ea typeface="MS PGothic" panose="020B0600070205080204" pitchFamily="34" charset="-128"/>
              </a:defRPr>
            </a:lvl3pPr>
            <a:lvl4pPr marL="1600200" indent="-228600">
              <a:spcBef>
                <a:spcPct val="20000"/>
              </a:spcBef>
              <a:buChar char="–"/>
              <a:defRPr>
                <a:solidFill>
                  <a:srgbClr val="7DA58F"/>
                </a:solidFill>
                <a:latin typeface="Verdana" panose="020B0604030504040204" pitchFamily="34" charset="0"/>
                <a:ea typeface="MS PGothic" panose="020B0600070205080204" pitchFamily="34" charset="-128"/>
              </a:defRPr>
            </a:lvl4pPr>
            <a:lvl5pPr marL="2057400" indent="-228600">
              <a:spcBef>
                <a:spcPct val="20000"/>
              </a:spcBef>
              <a:buChar char="»"/>
              <a:defRPr>
                <a:solidFill>
                  <a:srgbClr val="7DA58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9pPr>
          </a:lstStyle>
          <a:p>
            <a:pPr>
              <a:spcBef>
                <a:spcPct val="0"/>
              </a:spcBef>
              <a:buFontTx/>
              <a:buNone/>
            </a:pPr>
            <a:endParaRPr lang="en-US" altLang="en-US" sz="2200">
              <a:solidFill>
                <a:schemeClr val="tx1"/>
              </a:solidFill>
              <a:latin typeface="Arial" panose="020B0604020202020204" pitchFamily="34" charset="0"/>
            </a:endParaRPr>
          </a:p>
        </p:txBody>
      </p:sp>
      <p:pic>
        <p:nvPicPr>
          <p:cNvPr id="55301" name="Picture 2" descr="Image result for thames valley weight loss">
            <a:extLst>
              <a:ext uri="{FF2B5EF4-FFF2-40B4-BE49-F238E27FC236}">
                <a16:creationId xmlns="" xmlns:a16="http://schemas.microsoft.com/office/drawing/2014/main" id="{616C4CAA-8BB5-4A38-A810-E6A6E6568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1163" y="6091238"/>
            <a:ext cx="2236787"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9">
            <a:extLst>
              <a:ext uri="{FF2B5EF4-FFF2-40B4-BE49-F238E27FC236}">
                <a16:creationId xmlns="" xmlns:a16="http://schemas.microsoft.com/office/drawing/2014/main" id="{A97B6BFC-08CE-4035-B010-AC22D170F2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6145213"/>
            <a:ext cx="25288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 xmlns:a16="http://schemas.microsoft.com/office/drawing/2014/main" id="{B3D172C5-BE9E-4F61-A94F-4C7AE8F21503}"/>
              </a:ext>
            </a:extLst>
          </p:cNvPr>
          <p:cNvSpPr>
            <a:spLocks noGrp="1"/>
          </p:cNvSpPr>
          <p:nvPr>
            <p:ph type="title"/>
          </p:nvPr>
        </p:nvSpPr>
        <p:spPr/>
        <p:txBody>
          <a:bodyPr/>
          <a:lstStyle/>
          <a:p>
            <a:r>
              <a:rPr lang="en-GB" altLang="en-US"/>
              <a:t>Referrals</a:t>
            </a:r>
          </a:p>
        </p:txBody>
      </p:sp>
      <p:sp>
        <p:nvSpPr>
          <p:cNvPr id="56323" name="Content Placeholder 2">
            <a:extLst>
              <a:ext uri="{FF2B5EF4-FFF2-40B4-BE49-F238E27FC236}">
                <a16:creationId xmlns="" xmlns:a16="http://schemas.microsoft.com/office/drawing/2014/main" id="{029C68A7-D488-4BDF-B1D7-0BEEB2CE5E7D}"/>
              </a:ext>
            </a:extLst>
          </p:cNvPr>
          <p:cNvSpPr>
            <a:spLocks noGrp="1"/>
          </p:cNvSpPr>
          <p:nvPr>
            <p:ph idx="1"/>
          </p:nvPr>
        </p:nvSpPr>
        <p:spPr/>
        <p:txBody>
          <a:bodyPr/>
          <a:lstStyle/>
          <a:p>
            <a:r>
              <a:rPr lang="en-GB" altLang="en-US">
                <a:solidFill>
                  <a:srgbClr val="595959"/>
                </a:solidFill>
              </a:rPr>
              <a:t>NHS </a:t>
            </a:r>
            <a:r>
              <a:rPr lang="mr-IN" altLang="en-US">
                <a:solidFill>
                  <a:srgbClr val="595959"/>
                </a:solidFill>
              </a:rPr>
              <a:t>–</a:t>
            </a:r>
            <a:r>
              <a:rPr lang="en-GB" altLang="en-US">
                <a:solidFill>
                  <a:srgbClr val="595959"/>
                </a:solidFill>
              </a:rPr>
              <a:t> Royal Berkshire Hospital</a:t>
            </a:r>
          </a:p>
          <a:p>
            <a:pPr lvl="1"/>
            <a:r>
              <a:rPr lang="en-GB" altLang="en-US">
                <a:solidFill>
                  <a:srgbClr val="595959"/>
                </a:solidFill>
              </a:rPr>
              <a:t>Consult your GP for referral</a:t>
            </a:r>
          </a:p>
          <a:p>
            <a:endParaRPr lang="en-GB" altLang="en-US">
              <a:solidFill>
                <a:schemeClr val="tx1"/>
              </a:solidFill>
            </a:endParaRPr>
          </a:p>
          <a:p>
            <a:r>
              <a:rPr lang="en-GB" altLang="en-US">
                <a:solidFill>
                  <a:schemeClr val="tx1"/>
                </a:solidFill>
              </a:rPr>
              <a:t>Private </a:t>
            </a:r>
            <a:r>
              <a:rPr lang="mr-IN" altLang="en-US">
                <a:solidFill>
                  <a:schemeClr val="tx1"/>
                </a:solidFill>
              </a:rPr>
              <a:t>–</a:t>
            </a:r>
            <a:r>
              <a:rPr lang="en-GB" altLang="en-US">
                <a:solidFill>
                  <a:schemeClr val="tx1"/>
                </a:solidFill>
              </a:rPr>
              <a:t> Spire Dunedin</a:t>
            </a:r>
          </a:p>
          <a:p>
            <a:pPr lvl="1"/>
            <a:r>
              <a:rPr lang="en-GB" altLang="en-US">
                <a:solidFill>
                  <a:schemeClr val="tx1"/>
                </a:solidFill>
              </a:rPr>
              <a:t>Same Surgeons and team</a:t>
            </a:r>
          </a:p>
          <a:p>
            <a:pPr lvl="1"/>
            <a:r>
              <a:rPr lang="en-GB" altLang="en-US" sz="3200">
                <a:solidFill>
                  <a:schemeClr val="tx1"/>
                </a:solidFill>
              </a:rPr>
              <a:t>0118 958 7676</a:t>
            </a:r>
          </a:p>
          <a:p>
            <a:pPr lvl="1"/>
            <a:r>
              <a:rPr lang="en-GB" altLang="en-US">
                <a:solidFill>
                  <a:schemeClr val="tx1"/>
                </a:solidFill>
              </a:rPr>
              <a:t>DunedinHospBariatrics@spirehealthcare.com</a:t>
            </a:r>
          </a:p>
        </p:txBody>
      </p:sp>
      <p:sp>
        <p:nvSpPr>
          <p:cNvPr id="56324" name="Rectangle 1">
            <a:extLst>
              <a:ext uri="{FF2B5EF4-FFF2-40B4-BE49-F238E27FC236}">
                <a16:creationId xmlns="" xmlns:a16="http://schemas.microsoft.com/office/drawing/2014/main" id="{7F117E90-F9CA-4285-8CB1-44AB2DEC2B67}"/>
              </a:ext>
            </a:extLst>
          </p:cNvPr>
          <p:cNvSpPr>
            <a:spLocks noChangeArrowheads="1"/>
          </p:cNvSpPr>
          <p:nvPr/>
        </p:nvSpPr>
        <p:spPr bwMode="auto">
          <a:xfrm>
            <a:off x="6786563" y="6153150"/>
            <a:ext cx="2339975" cy="692150"/>
          </a:xfrm>
          <a:prstGeom prst="rect">
            <a:avLst/>
          </a:prstGeom>
          <a:solidFill>
            <a:schemeClr val="bg1"/>
          </a:solidFill>
          <a:ln w="9525">
            <a:solidFill>
              <a:schemeClr val="bg1"/>
            </a:solidFill>
            <a:round/>
            <a:headEnd/>
            <a:tailEnd/>
          </a:ln>
        </p:spPr>
        <p:txBody>
          <a:bodyPr/>
          <a:lstStyle>
            <a:lvl1pPr>
              <a:spcBef>
                <a:spcPct val="20000"/>
              </a:spcBef>
              <a:buChar char="•"/>
              <a:defRPr sz="2800">
                <a:solidFill>
                  <a:srgbClr val="7DA58F"/>
                </a:solidFill>
                <a:latin typeface="Verdana" panose="020B0604030504040204" pitchFamily="34" charset="0"/>
                <a:ea typeface="MS PGothic" panose="020B0600070205080204" pitchFamily="34" charset="-128"/>
              </a:defRPr>
            </a:lvl1pPr>
            <a:lvl2pPr marL="742950" indent="-285750">
              <a:spcBef>
                <a:spcPct val="20000"/>
              </a:spcBef>
              <a:buChar char="–"/>
              <a:defRPr sz="2400">
                <a:solidFill>
                  <a:srgbClr val="7DA58F"/>
                </a:solidFill>
                <a:latin typeface="Verdana" panose="020B0604030504040204" pitchFamily="34" charset="0"/>
                <a:ea typeface="MS PGothic" panose="020B0600070205080204" pitchFamily="34" charset="-128"/>
              </a:defRPr>
            </a:lvl2pPr>
            <a:lvl3pPr marL="1143000" indent="-228600">
              <a:spcBef>
                <a:spcPct val="20000"/>
              </a:spcBef>
              <a:buChar char="•"/>
              <a:defRPr sz="2000">
                <a:solidFill>
                  <a:srgbClr val="7DA58F"/>
                </a:solidFill>
                <a:latin typeface="Verdana" panose="020B0604030504040204" pitchFamily="34" charset="0"/>
                <a:ea typeface="MS PGothic" panose="020B0600070205080204" pitchFamily="34" charset="-128"/>
              </a:defRPr>
            </a:lvl3pPr>
            <a:lvl4pPr marL="1600200" indent="-228600">
              <a:spcBef>
                <a:spcPct val="20000"/>
              </a:spcBef>
              <a:buChar char="–"/>
              <a:defRPr>
                <a:solidFill>
                  <a:srgbClr val="7DA58F"/>
                </a:solidFill>
                <a:latin typeface="Verdana" panose="020B0604030504040204" pitchFamily="34" charset="0"/>
                <a:ea typeface="MS PGothic" panose="020B0600070205080204" pitchFamily="34" charset="-128"/>
              </a:defRPr>
            </a:lvl4pPr>
            <a:lvl5pPr marL="2057400" indent="-228600">
              <a:spcBef>
                <a:spcPct val="20000"/>
              </a:spcBef>
              <a:buChar char="»"/>
              <a:defRPr>
                <a:solidFill>
                  <a:srgbClr val="7DA58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9pPr>
          </a:lstStyle>
          <a:p>
            <a:pPr>
              <a:spcBef>
                <a:spcPct val="0"/>
              </a:spcBef>
              <a:buFontTx/>
              <a:buNone/>
            </a:pPr>
            <a:endParaRPr lang="en-US" altLang="en-US" sz="2200">
              <a:solidFill>
                <a:schemeClr val="tx1"/>
              </a:solidFill>
              <a:latin typeface="Arial" panose="020B0604020202020204" pitchFamily="34" charset="0"/>
            </a:endParaRPr>
          </a:p>
        </p:txBody>
      </p:sp>
      <p:pic>
        <p:nvPicPr>
          <p:cNvPr id="56325" name="Picture 2" descr="Image result for thames valley weight loss">
            <a:extLst>
              <a:ext uri="{FF2B5EF4-FFF2-40B4-BE49-F238E27FC236}">
                <a16:creationId xmlns="" xmlns:a16="http://schemas.microsoft.com/office/drawing/2014/main" id="{5DE2801F-DC2C-4C4D-A6F6-F17B074BFB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1163" y="6091238"/>
            <a:ext cx="2236787"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9">
            <a:extLst>
              <a:ext uri="{FF2B5EF4-FFF2-40B4-BE49-F238E27FC236}">
                <a16:creationId xmlns="" xmlns:a16="http://schemas.microsoft.com/office/drawing/2014/main" id="{3989723C-7B37-4753-9560-475C0B5C00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6145213"/>
            <a:ext cx="25288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6194D0-6D50-47A5-BF50-1710C40B2E46}"/>
              </a:ext>
            </a:extLst>
          </p:cNvPr>
          <p:cNvSpPr>
            <a:spLocks noGrp="1"/>
          </p:cNvSpPr>
          <p:nvPr>
            <p:ph type="ctrTitle"/>
          </p:nvPr>
        </p:nvSpPr>
        <p:spPr/>
        <p:txBody>
          <a:bodyPr/>
          <a:lstStyle/>
          <a:p>
            <a:r>
              <a:rPr lang="en-GB" dirty="0"/>
              <a:t>Questions?</a:t>
            </a:r>
          </a:p>
        </p:txBody>
      </p:sp>
      <p:sp>
        <p:nvSpPr>
          <p:cNvPr id="3" name="Subtitle 2">
            <a:extLst>
              <a:ext uri="{FF2B5EF4-FFF2-40B4-BE49-F238E27FC236}">
                <a16:creationId xmlns="" xmlns:a16="http://schemas.microsoft.com/office/drawing/2014/main" id="{D04283CE-2A12-4B60-B1DC-421018A55313}"/>
              </a:ext>
            </a:extLst>
          </p:cNvPr>
          <p:cNvSpPr>
            <a:spLocks noGrp="1"/>
          </p:cNvSpPr>
          <p:nvPr>
            <p:ph type="subTitle" idx="1"/>
          </p:nvPr>
        </p:nvSpPr>
        <p:spPr/>
        <p:txBody>
          <a:bodyPr/>
          <a:lstStyle/>
          <a:p>
            <a:endParaRPr lang="en-GB"/>
          </a:p>
        </p:txBody>
      </p:sp>
      <p:sp>
        <p:nvSpPr>
          <p:cNvPr id="4" name="Slide Number Placeholder 3">
            <a:extLst>
              <a:ext uri="{FF2B5EF4-FFF2-40B4-BE49-F238E27FC236}">
                <a16:creationId xmlns="" xmlns:a16="http://schemas.microsoft.com/office/drawing/2014/main" id="{04D820A6-DB4C-46BA-826C-0380ED342DD4}"/>
              </a:ext>
            </a:extLst>
          </p:cNvPr>
          <p:cNvSpPr>
            <a:spLocks noGrp="1"/>
          </p:cNvSpPr>
          <p:nvPr>
            <p:ph type="sldNum" sz="quarter" idx="11"/>
          </p:nvPr>
        </p:nvSpPr>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Slide </a:t>
            </a:r>
            <a:fld id="{99492506-0949-49CD-89C3-E731E329DD6E}" type="slidenum">
              <a:rPr kumimoji="0" lang="en-GB" sz="1400" b="1" i="0" u="none" strike="noStrike" kern="1200" cap="none" spc="0" normalizeH="0" baseline="0" noProof="0" smtClean="0">
                <a:ln>
                  <a:noFill/>
                </a:ln>
                <a:solidFill>
                  <a:srgbClr val="FFFFFF"/>
                </a:solidFill>
                <a:effectLst/>
                <a:uLnTx/>
                <a:uFillTx/>
                <a:latin typeface="Arial"/>
                <a:ea typeface="MS PGothic" panose="020B0600070205080204" pitchFamily="34" charset="-128"/>
                <a:cs typeface="+mn-cs"/>
              </a:rPr>
              <a:pPr marL="0" marR="0" lvl="0" indent="0" algn="l" defTabSz="914400" rtl="0" eaLnBrk="0" fontAlgn="auto" latinLnBrk="0" hangingPunct="0">
                <a:lnSpc>
                  <a:spcPct val="100000"/>
                </a:lnSpc>
                <a:spcBef>
                  <a:spcPts val="0"/>
                </a:spcBef>
                <a:spcAft>
                  <a:spcPts val="0"/>
                </a:spcAft>
                <a:buClrTx/>
                <a:buSzTx/>
                <a:buFontTx/>
                <a:buNone/>
                <a:tabLst/>
                <a:defRPr/>
              </a:pPr>
              <a:t>79</a:t>
            </a:fld>
            <a:endParaRPr kumimoji="0" lang="en-GB" sz="1400" b="1" i="0" u="none" strike="noStrike" kern="1200" cap="none" spc="0" normalizeH="0" baseline="0" noProof="0">
              <a:ln>
                <a:noFill/>
              </a:ln>
              <a:solidFill>
                <a:srgbClr val="FFFFFF"/>
              </a:solidFill>
              <a:effectLst/>
              <a:uLnTx/>
              <a:uFillTx/>
              <a:latin typeface="Arial"/>
              <a:ea typeface="MS PGothic" panose="020B0600070205080204" pitchFamily="34" charset="-128"/>
              <a:cs typeface="+mn-cs"/>
            </a:endParaRPr>
          </a:p>
        </p:txBody>
      </p:sp>
    </p:spTree>
    <p:extLst>
      <p:ext uri="{BB962C8B-B14F-4D97-AF65-F5344CB8AC3E}">
        <p14:creationId xmlns:p14="http://schemas.microsoft.com/office/powerpoint/2010/main" val="2560940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4525963"/>
          </a:xfrm>
        </p:spPr>
        <p:txBody>
          <a:bodyPr/>
          <a:lstStyle/>
          <a:p>
            <a:pPr marL="0" indent="0" algn="ctr">
              <a:buNone/>
            </a:pPr>
            <a:r>
              <a:rPr lang="en-GB" sz="2400" dirty="0"/>
              <a:t>(NICE) recommends the use of BMI in conjunction with waist circumference as the method of measuring overweight and obesity and determining health risks.</a:t>
            </a:r>
          </a:p>
          <a:p>
            <a:pPr marL="0" indent="0" algn="ctr">
              <a:buNone/>
            </a:pPr>
            <a:r>
              <a:rPr lang="en-GB" sz="2400" dirty="0"/>
              <a:t>In order to measure abdominal obesity, waist circumference is measured, and categorised into desirable, high and very high, </a:t>
            </a:r>
          </a:p>
          <a:p>
            <a:pPr marL="0" indent="0" algn="ctr">
              <a:buNone/>
            </a:pPr>
            <a:r>
              <a:rPr lang="en-GB" sz="2400" dirty="0"/>
              <a:t>by sex-specific thresholds. </a:t>
            </a:r>
          </a:p>
          <a:p>
            <a:pPr marL="0" indent="0" algn="ctr">
              <a:buNone/>
            </a:pPr>
            <a:r>
              <a:rPr lang="en-GB" sz="2800" b="1" dirty="0">
                <a:effectLst>
                  <a:outerShdw blurRad="38100" dist="38100" dir="2700000" algn="tl">
                    <a:srgbClr val="000000">
                      <a:alpha val="43137"/>
                    </a:srgbClr>
                  </a:outerShdw>
                </a:effectLst>
              </a:rPr>
              <a:t>Men</a:t>
            </a:r>
            <a:r>
              <a:rPr lang="en-GB" sz="2800" dirty="0"/>
              <a:t> </a:t>
            </a:r>
          </a:p>
          <a:p>
            <a:pPr marL="0" indent="0" algn="ctr">
              <a:buNone/>
            </a:pPr>
            <a:r>
              <a:rPr lang="en-GB" sz="2400" dirty="0"/>
              <a:t>Desirable  = Less than 94 </a:t>
            </a:r>
            <a:r>
              <a:rPr lang="en-GB" sz="2400" dirty="0" err="1"/>
              <a:t>cms</a:t>
            </a:r>
            <a:r>
              <a:rPr lang="en-GB" sz="2400" dirty="0"/>
              <a:t> (&lt;37”)</a:t>
            </a:r>
          </a:p>
          <a:p>
            <a:pPr marL="0" indent="0" algn="ctr">
              <a:buNone/>
            </a:pPr>
            <a:r>
              <a:rPr lang="en-GB" sz="2400" dirty="0"/>
              <a:t>High = Between 94-102 </a:t>
            </a:r>
            <a:r>
              <a:rPr lang="en-GB" sz="2400" dirty="0" err="1"/>
              <a:t>cms</a:t>
            </a:r>
            <a:r>
              <a:rPr lang="en-GB" sz="2400" dirty="0"/>
              <a:t> (37”-40”)</a:t>
            </a:r>
          </a:p>
          <a:p>
            <a:pPr marL="0" indent="0" algn="ctr">
              <a:buNone/>
            </a:pPr>
            <a:r>
              <a:rPr lang="en-GB" sz="2400" dirty="0"/>
              <a:t> Very high = More than 102 </a:t>
            </a:r>
            <a:r>
              <a:rPr lang="en-GB" sz="2400" dirty="0" err="1"/>
              <a:t>cms</a:t>
            </a:r>
            <a:r>
              <a:rPr lang="en-GB" sz="2400" dirty="0"/>
              <a:t> (&gt;40”)</a:t>
            </a:r>
          </a:p>
          <a:p>
            <a:pPr marL="0" indent="0" algn="ctr">
              <a:buNone/>
            </a:pPr>
            <a:r>
              <a:rPr lang="en-GB" sz="2800" b="1" dirty="0">
                <a:effectLst>
                  <a:outerShdw blurRad="38100" dist="38100" dir="2700000" algn="tl">
                    <a:srgbClr val="000000">
                      <a:alpha val="43137"/>
                    </a:srgbClr>
                  </a:outerShdw>
                </a:effectLst>
              </a:rPr>
              <a:t>Women</a:t>
            </a:r>
            <a:r>
              <a:rPr lang="en-GB" sz="2800" dirty="0"/>
              <a:t> </a:t>
            </a:r>
          </a:p>
          <a:p>
            <a:pPr marL="0" indent="0" algn="ctr">
              <a:buNone/>
            </a:pPr>
            <a:r>
              <a:rPr lang="en-GB" sz="2400" dirty="0"/>
              <a:t>Desirable = Less than 80 </a:t>
            </a:r>
            <a:r>
              <a:rPr lang="en-GB" sz="2400" dirty="0" err="1"/>
              <a:t>cms</a:t>
            </a:r>
            <a:r>
              <a:rPr lang="en-GB" sz="2400" dirty="0"/>
              <a:t> (&lt;31”)</a:t>
            </a:r>
          </a:p>
          <a:p>
            <a:pPr marL="0" indent="0" algn="ctr">
              <a:buNone/>
            </a:pPr>
            <a:r>
              <a:rPr lang="en-GB" sz="2400" dirty="0"/>
              <a:t>High = Between 80-88 </a:t>
            </a:r>
            <a:r>
              <a:rPr lang="en-GB" sz="2400" dirty="0" err="1"/>
              <a:t>cms</a:t>
            </a:r>
            <a:r>
              <a:rPr lang="en-GB" sz="2400" dirty="0"/>
              <a:t> (31”-34”)</a:t>
            </a:r>
          </a:p>
          <a:p>
            <a:pPr marL="0" indent="0" algn="ctr">
              <a:buNone/>
            </a:pPr>
            <a:r>
              <a:rPr lang="en-GB" sz="2400" dirty="0"/>
              <a:t>Very high = More than 88 </a:t>
            </a:r>
            <a:r>
              <a:rPr lang="en-GB" sz="2400" dirty="0" err="1"/>
              <a:t>cms</a:t>
            </a:r>
            <a:r>
              <a:rPr lang="en-GB" sz="2400" dirty="0"/>
              <a:t> (&gt;34”)</a:t>
            </a:r>
          </a:p>
          <a:p>
            <a:pPr marL="0" indent="0">
              <a:buNone/>
            </a:pPr>
            <a:endParaRPr lang="en-GB" dirty="0"/>
          </a:p>
        </p:txBody>
      </p:sp>
      <p:pic>
        <p:nvPicPr>
          <p:cNvPr id="108547" name="Picture 3" descr="C:\Users\Julia.Beasley\AppData\Local\Microsoft\Windows\Temporary Internet Files\Content.IE5\8P9DKV5C\tapemeasure-02-3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971800"/>
            <a:ext cx="1373119" cy="1377696"/>
          </a:xfrm>
          <a:prstGeom prst="rect">
            <a:avLst/>
          </a:prstGeom>
          <a:noFill/>
          <a:extLst>
            <a:ext uri="{909E8E84-426E-40DD-AFC4-6F175D3DCCD1}">
              <a14:hiddenFill xmlns:a14="http://schemas.microsoft.com/office/drawing/2010/main">
                <a:solidFill>
                  <a:srgbClr val="FFFFFF"/>
                </a:solidFill>
              </a14:hiddenFill>
            </a:ext>
          </a:extLst>
        </p:spPr>
      </p:pic>
      <p:pic>
        <p:nvPicPr>
          <p:cNvPr id="108549" name="Picture 5" descr="C:\Users\Julia.Beasley\AppData\Local\Microsoft\Windows\Temporary Internet Files\Content.IE5\8P9DKV5C\stick-figure-297443_960_72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286000"/>
            <a:ext cx="201676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813213"/>
      </p:ext>
    </p:extLst>
  </p:cSld>
  <p:clrMapOvr>
    <a:masterClrMapping/>
  </p:clrMapOvr>
  <p:transition advClick="0" advTm="25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98286" y="1066800"/>
            <a:ext cx="7467600" cy="1631216"/>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262626"/>
                </a:solidFill>
                <a:effectLst/>
                <a:uLnTx/>
                <a:uFillTx/>
                <a:latin typeface="Calibri" panose="020F0502020204030204" pitchFamily="34" charset="0"/>
                <a:ea typeface="+mn-ea"/>
                <a:cs typeface="+mn-cs"/>
              </a:rPr>
              <a:t>Obesity prevalence varies with age for both males and females, with the highest obesity levels in the </a:t>
            </a:r>
            <a:r>
              <a:rPr kumimoji="0" lang="en-GB" sz="3600" b="1" i="0" u="none" strike="noStrike" kern="1200" cap="none" spc="0" normalizeH="0" baseline="0" noProof="0" dirty="0">
                <a:ln>
                  <a:noFill/>
                </a:ln>
                <a:solidFill>
                  <a:srgbClr val="262626"/>
                </a:solidFill>
                <a:effectLst/>
                <a:uLnTx/>
                <a:uFillTx/>
                <a:latin typeface="Calibri" panose="020F0502020204030204" pitchFamily="34" charset="0"/>
                <a:ea typeface="+mn-ea"/>
                <a:cs typeface="+mn-cs"/>
              </a:rPr>
              <a:t>55-64</a:t>
            </a:r>
            <a:r>
              <a:rPr kumimoji="0" lang="en-GB" sz="3200" b="1" i="0" u="none" strike="noStrike" kern="1200" cap="none" spc="0" normalizeH="0" baseline="0" noProof="0" dirty="0">
                <a:ln>
                  <a:noFill/>
                </a:ln>
                <a:solidFill>
                  <a:srgbClr val="262626"/>
                </a:solidFill>
                <a:effectLst/>
                <a:uLnTx/>
                <a:uFillTx/>
                <a:latin typeface="Calibri" panose="020F0502020204030204" pitchFamily="34" charset="0"/>
                <a:ea typeface="+mn-ea"/>
                <a:cs typeface="+mn-cs"/>
              </a:rPr>
              <a:t> age group. </a:t>
            </a:r>
          </a:p>
        </p:txBody>
      </p:sp>
      <p:sp>
        <p:nvSpPr>
          <p:cNvPr id="6" name="Rectangle 5"/>
          <p:cNvSpPr/>
          <p:nvPr/>
        </p:nvSpPr>
        <p:spPr>
          <a:xfrm>
            <a:off x="1903205" y="275967"/>
            <a:ext cx="5192447" cy="5847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FF0000"/>
                </a:solidFill>
                <a:effectLst/>
                <a:uLnTx/>
                <a:uFillTx/>
                <a:latin typeface="Arial" charset="0"/>
                <a:ea typeface="+mn-ea"/>
                <a:cs typeface="+mn-cs"/>
              </a:rPr>
              <a:t>Adult obesity: Prevalence</a:t>
            </a:r>
            <a:endParaRPr kumimoji="0" lang="en-GB" sz="1800" b="0" i="0" u="none" strike="noStrike" kern="1200" cap="none" spc="0" normalizeH="0" baseline="0" noProof="0" dirty="0">
              <a:ln>
                <a:noFill/>
              </a:ln>
              <a:solidFill>
                <a:srgbClr val="262626"/>
              </a:solidFill>
              <a:effectLst/>
              <a:uLnTx/>
              <a:uFillTx/>
              <a:latin typeface="Arial" charset="0"/>
              <a:ea typeface="+mn-ea"/>
              <a:cs typeface="+mn-cs"/>
            </a:endParaRPr>
          </a:p>
        </p:txBody>
      </p:sp>
      <p:pic>
        <p:nvPicPr>
          <p:cNvPr id="107524" name="Picture 4" descr="C:\Users\Julia.Beasley\AppData\Local\Microsoft\Windows\Temporary Internet Files\Content.IE5\8P9DKV5C\obese-wome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199" y="2941260"/>
            <a:ext cx="4267200" cy="3191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830276"/>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ntroducing PowerPoint 2011">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lar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docProps/app.xml><?xml version="1.0" encoding="utf-8"?>
<Properties xmlns="http://schemas.openxmlformats.org/officeDocument/2006/extended-properties" xmlns:vt="http://schemas.openxmlformats.org/officeDocument/2006/docPropsVTypes">
  <Template/>
  <TotalTime>11755</TotalTime>
  <Words>2726</Words>
  <Application>Microsoft Office PowerPoint</Application>
  <PresentationFormat>On-screen Show (4:3)</PresentationFormat>
  <Paragraphs>574</Paragraphs>
  <Slides>79</Slides>
  <Notes>2</Notes>
  <HiddenSlides>0</HiddenSlides>
  <MMClips>0</MMClips>
  <ScaleCrop>false</ScaleCrop>
  <HeadingPairs>
    <vt:vector size="4" baseType="variant">
      <vt:variant>
        <vt:lpstr>Theme</vt:lpstr>
      </vt:variant>
      <vt:variant>
        <vt:i4>4</vt:i4>
      </vt:variant>
      <vt:variant>
        <vt:lpstr>Slide Titles</vt:lpstr>
      </vt:variant>
      <vt:variant>
        <vt:i4>79</vt:i4>
      </vt:variant>
    </vt:vector>
  </HeadingPairs>
  <TitlesOfParts>
    <vt:vector size="83" baseType="lpstr">
      <vt:lpstr>Custom Design</vt:lpstr>
      <vt:lpstr>Profile</vt:lpstr>
      <vt:lpstr>Introducing PowerPoint 2011</vt:lpstr>
      <vt:lpstr>1_Clarity</vt:lpstr>
      <vt:lpstr>Goring and Woodcote Medical Practice Patient Participation Group (PPG)</vt:lpstr>
      <vt:lpstr>Agenda</vt:lpstr>
      <vt:lpstr> Goring &amp; Woodcote Medical Practice PPG Open Meeting</vt:lpstr>
      <vt:lpstr>PowerPoint Presentation</vt:lpstr>
      <vt:lpstr> OBESITY </vt:lpstr>
      <vt:lpstr>Obesity – the facts </vt:lpstr>
      <vt:lpstr>What is Obesity ?</vt:lpstr>
      <vt:lpstr>PowerPoint Presentation</vt:lpstr>
      <vt:lpstr>PowerPoint Presentation</vt:lpstr>
      <vt:lpstr>PowerPoint Presentation</vt:lpstr>
      <vt:lpstr>PowerPoint Presentation</vt:lpstr>
      <vt:lpstr>PowerPoint Presentation</vt:lpstr>
      <vt:lpstr>Health problems related to obesity</vt:lpstr>
      <vt:lpstr>Health problems related to obesity</vt:lpstr>
      <vt:lpstr>Pre-diabetes</vt:lpstr>
      <vt:lpstr>Obesity – other health risks</vt:lpstr>
      <vt:lpstr>Weight loss – not a simple solution?</vt:lpstr>
      <vt:lpstr>How can patients help themselves - diet?</vt:lpstr>
      <vt:lpstr>How can patients help themselves – diet </vt:lpstr>
      <vt:lpstr>How can patients help themselves – activity ?</vt:lpstr>
      <vt:lpstr>How can patients help themselves – activity</vt:lpstr>
      <vt:lpstr>How can we help patients in primary care</vt:lpstr>
      <vt:lpstr>Medication</vt:lpstr>
      <vt:lpstr>Options in secondary care</vt:lpstr>
      <vt:lpstr>What are the Treatments for Obesity</vt:lpstr>
      <vt:lpstr>What I will cover</vt:lpstr>
      <vt:lpstr>Model of Care in the UK</vt:lpstr>
      <vt:lpstr>BMI</vt:lpstr>
      <vt:lpstr>BMI</vt:lpstr>
      <vt:lpstr>Tier 3 weight loss</vt:lpstr>
      <vt:lpstr>BMI</vt:lpstr>
      <vt:lpstr>Tier 3 referral</vt:lpstr>
      <vt:lpstr>Obesity related disease</vt:lpstr>
      <vt:lpstr>Obesity related disease</vt:lpstr>
      <vt:lpstr>Obesity related disease</vt:lpstr>
      <vt:lpstr>Obesity related disease</vt:lpstr>
      <vt:lpstr>Obesity related disease</vt:lpstr>
      <vt:lpstr>Obesity related disease</vt:lpstr>
      <vt:lpstr>Tier 3 weight loss</vt:lpstr>
      <vt:lpstr>PowerPoint Presentation</vt:lpstr>
      <vt:lpstr>Tier 3 results</vt:lpstr>
      <vt:lpstr>Tier 3 results</vt:lpstr>
      <vt:lpstr>BMI</vt:lpstr>
      <vt:lpstr>Tier 3 for Type 2 diabetics</vt:lpstr>
      <vt:lpstr>Tier 4 Royal Berkshire Hospital</vt:lpstr>
      <vt:lpstr>Time line of assessment of RBH Obesity pathway for surgery</vt:lpstr>
      <vt:lpstr>Royal Berkshire Hospital</vt:lpstr>
      <vt:lpstr>Stomach and intestinal tract</vt:lpstr>
      <vt:lpstr>Operations</vt:lpstr>
      <vt:lpstr>Gastric Balloon</vt:lpstr>
      <vt:lpstr>Gastric Balloon</vt:lpstr>
      <vt:lpstr>Gastric Balloon</vt:lpstr>
      <vt:lpstr>Gastric Band</vt:lpstr>
      <vt:lpstr>Gastric Band</vt:lpstr>
      <vt:lpstr>Works by</vt:lpstr>
      <vt:lpstr>Benefits</vt:lpstr>
      <vt:lpstr>Problems</vt:lpstr>
      <vt:lpstr>Gastric Bypass</vt:lpstr>
      <vt:lpstr>Gastric bypass</vt:lpstr>
      <vt:lpstr>Robotic Gastric Bypass</vt:lpstr>
      <vt:lpstr>Works by</vt:lpstr>
      <vt:lpstr>Benefits</vt:lpstr>
      <vt:lpstr>Problems</vt:lpstr>
      <vt:lpstr>Sleeve Gastrectomy</vt:lpstr>
      <vt:lpstr>Sleeve Gastrectomy</vt:lpstr>
      <vt:lpstr>Sleeve Gastrectomy</vt:lpstr>
      <vt:lpstr>Works by</vt:lpstr>
      <vt:lpstr>Benefits</vt:lpstr>
      <vt:lpstr>Problems</vt:lpstr>
      <vt:lpstr>UK Outcomes</vt:lpstr>
      <vt:lpstr>UK Diabetes</vt:lpstr>
      <vt:lpstr>Diabetes Prevention</vt:lpstr>
      <vt:lpstr>Risk of Dying</vt:lpstr>
      <vt:lpstr>Day to day living</vt:lpstr>
      <vt:lpstr>PowerPoint Presentation</vt:lpstr>
      <vt:lpstr>Quality of life</vt:lpstr>
      <vt:lpstr>Summary</vt:lpstr>
      <vt:lpstr>Referrals</vt:lpstr>
      <vt:lpstr>Questions?</vt:lpstr>
    </vt:vector>
  </TitlesOfParts>
  <Company>Designhouse Consultancy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Walmsley</dc:creator>
  <cp:lastModifiedBy>Windows User</cp:lastModifiedBy>
  <cp:revision>445</cp:revision>
  <dcterms:created xsi:type="dcterms:W3CDTF">2007-07-13T13:04:11Z</dcterms:created>
  <dcterms:modified xsi:type="dcterms:W3CDTF">2017-11-09T10:35:15Z</dcterms:modified>
</cp:coreProperties>
</file>